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5" r:id="rId3"/>
    <p:sldId id="274" r:id="rId4"/>
    <p:sldId id="261" r:id="rId5"/>
    <p:sldId id="276" r:id="rId6"/>
    <p:sldId id="262" r:id="rId7"/>
    <p:sldId id="263" r:id="rId8"/>
    <p:sldId id="264" r:id="rId9"/>
    <p:sldId id="270" r:id="rId10"/>
    <p:sldId id="268" r:id="rId11"/>
    <p:sldId id="277" r:id="rId12"/>
    <p:sldId id="278" r:id="rId13"/>
    <p:sldId id="266" r:id="rId14"/>
    <p:sldId id="271" r:id="rId15"/>
    <p:sldId id="267" r:id="rId16"/>
    <p:sldId id="279" r:id="rId17"/>
    <p:sldId id="280" r:id="rId18"/>
    <p:sldId id="281" r:id="rId19"/>
    <p:sldId id="282" r:id="rId20"/>
    <p:sldId id="283" r:id="rId21"/>
    <p:sldId id="284" r:id="rId22"/>
    <p:sldId id="285" r:id="rId23"/>
    <p:sldId id="286" r:id="rId24"/>
    <p:sldId id="272" r:id="rId25"/>
    <p:sldId id="287" r:id="rId26"/>
    <p:sldId id="288" r:id="rId27"/>
    <p:sldId id="289" r:id="rId28"/>
    <p:sldId id="290" r:id="rId29"/>
    <p:sldId id="291" r:id="rId30"/>
    <p:sldId id="292" r:id="rId31"/>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6" d="100"/>
          <a:sy n="66" d="100"/>
        </p:scale>
        <p:origin x="104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8CE80-D571-3CCE-5277-2E08E61E2F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a:extLst>
              <a:ext uri="{FF2B5EF4-FFF2-40B4-BE49-F238E27FC236}">
                <a16:creationId xmlns:a16="http://schemas.microsoft.com/office/drawing/2014/main" id="{43CF0EC8-22EA-8322-19F6-B5763EF72A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D957362C-BBAD-1C46-0850-303455DDB252}"/>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5" name="Footer Placeholder 4">
            <a:extLst>
              <a:ext uri="{FF2B5EF4-FFF2-40B4-BE49-F238E27FC236}">
                <a16:creationId xmlns:a16="http://schemas.microsoft.com/office/drawing/2014/main" id="{C21FE426-028A-A48E-68F1-B0C4215CDB73}"/>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C4148733-5259-F2D5-16EA-D56BF19F63DA}"/>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84798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5409F-AC3D-7856-08C1-B304A7A7F891}"/>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81F4F0FC-4270-926E-F520-266B99B49A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915B5414-B05A-9102-F879-D35376BAD81E}"/>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5" name="Footer Placeholder 4">
            <a:extLst>
              <a:ext uri="{FF2B5EF4-FFF2-40B4-BE49-F238E27FC236}">
                <a16:creationId xmlns:a16="http://schemas.microsoft.com/office/drawing/2014/main" id="{78B9BB78-1438-1DAB-E675-6DDF067E0A6C}"/>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C589EA37-2141-AF14-2535-01C3E71AFB68}"/>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3209061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71084-3440-E6F2-E59E-2D7F9A095F9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a:extLst>
              <a:ext uri="{FF2B5EF4-FFF2-40B4-BE49-F238E27FC236}">
                <a16:creationId xmlns:a16="http://schemas.microsoft.com/office/drawing/2014/main" id="{F89611D1-EC95-4E4A-A861-C2C3C88F2E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1565B2C-B3F4-314D-ACA7-F8CAA0948EED}"/>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5" name="Footer Placeholder 4">
            <a:extLst>
              <a:ext uri="{FF2B5EF4-FFF2-40B4-BE49-F238E27FC236}">
                <a16:creationId xmlns:a16="http://schemas.microsoft.com/office/drawing/2014/main" id="{792A3B00-DE72-084E-D4DA-19B8FD520A22}"/>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AFF7F892-1011-EC0E-F538-5EBF8A41B235}"/>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169990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A07D4-DB77-AB83-38CD-B7A3D6737740}"/>
              </a:ext>
            </a:extLst>
          </p:cNvPr>
          <p:cNvSpPr>
            <a:spLocks noGrp="1"/>
          </p:cNvSpPr>
          <p:nvPr>
            <p:ph type="title"/>
          </p:nvPr>
        </p:nvSpPr>
        <p:spPr/>
        <p:txBody>
          <a:bodyPr/>
          <a:lstStyle/>
          <a:p>
            <a:r>
              <a:rPr lang="en-US"/>
              <a:t>Click to edit Master title style</a:t>
            </a:r>
            <a:endParaRPr lang="lv-LV"/>
          </a:p>
        </p:txBody>
      </p:sp>
      <p:sp>
        <p:nvSpPr>
          <p:cNvPr id="3" name="Content Placeholder 2">
            <a:extLst>
              <a:ext uri="{FF2B5EF4-FFF2-40B4-BE49-F238E27FC236}">
                <a16:creationId xmlns:a16="http://schemas.microsoft.com/office/drawing/2014/main" id="{B0E06E82-2C1F-348D-0881-B23DC3B1F1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a:extLst>
              <a:ext uri="{FF2B5EF4-FFF2-40B4-BE49-F238E27FC236}">
                <a16:creationId xmlns:a16="http://schemas.microsoft.com/office/drawing/2014/main" id="{4D399ED9-60A4-A1A6-04AB-07CE4FC2D9C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a:extLst>
              <a:ext uri="{FF2B5EF4-FFF2-40B4-BE49-F238E27FC236}">
                <a16:creationId xmlns:a16="http://schemas.microsoft.com/office/drawing/2014/main" id="{67B9DAA0-6F6E-A7E9-171D-9CBA124EA664}"/>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6" name="Footer Placeholder 5">
            <a:extLst>
              <a:ext uri="{FF2B5EF4-FFF2-40B4-BE49-F238E27FC236}">
                <a16:creationId xmlns:a16="http://schemas.microsoft.com/office/drawing/2014/main" id="{9B32D1CD-6E54-DDF0-3716-601FA3BD57D3}"/>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80998AB3-C1EB-1D37-5969-AF1074FBF293}"/>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1545476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9AA67-B0C8-4046-DA2A-CAF29461C5B3}"/>
              </a:ext>
            </a:extLst>
          </p:cNvPr>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a:extLst>
              <a:ext uri="{FF2B5EF4-FFF2-40B4-BE49-F238E27FC236}">
                <a16:creationId xmlns:a16="http://schemas.microsoft.com/office/drawing/2014/main" id="{91C36385-0EAA-2363-F2B3-349BFCD7E4D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72AA865-E9E5-F3C5-2756-335C837373E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a:extLst>
              <a:ext uri="{FF2B5EF4-FFF2-40B4-BE49-F238E27FC236}">
                <a16:creationId xmlns:a16="http://schemas.microsoft.com/office/drawing/2014/main" id="{BE01EC75-F090-CA25-3A3A-A0216FEC305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B5CB6E0-FDDB-5CBD-807D-FDD7655B2CD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a:extLst>
              <a:ext uri="{FF2B5EF4-FFF2-40B4-BE49-F238E27FC236}">
                <a16:creationId xmlns:a16="http://schemas.microsoft.com/office/drawing/2014/main" id="{A27DCE58-39BE-D5CA-4FE2-ADF0266DD6C2}"/>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8" name="Footer Placeholder 7">
            <a:extLst>
              <a:ext uri="{FF2B5EF4-FFF2-40B4-BE49-F238E27FC236}">
                <a16:creationId xmlns:a16="http://schemas.microsoft.com/office/drawing/2014/main" id="{2B03533E-8EE2-72A2-0A72-D636E5034B90}"/>
              </a:ext>
            </a:extLst>
          </p:cNvPr>
          <p:cNvSpPr>
            <a:spLocks noGrp="1"/>
          </p:cNvSpPr>
          <p:nvPr>
            <p:ph type="ftr" sz="quarter" idx="11"/>
          </p:nvPr>
        </p:nvSpPr>
        <p:spPr/>
        <p:txBody>
          <a:bodyPr/>
          <a:lstStyle/>
          <a:p>
            <a:endParaRPr lang="lv-LV"/>
          </a:p>
        </p:txBody>
      </p:sp>
      <p:sp>
        <p:nvSpPr>
          <p:cNvPr id="9" name="Slide Number Placeholder 8">
            <a:extLst>
              <a:ext uri="{FF2B5EF4-FFF2-40B4-BE49-F238E27FC236}">
                <a16:creationId xmlns:a16="http://schemas.microsoft.com/office/drawing/2014/main" id="{44033710-B2C2-5962-6237-0DFFF141EDA6}"/>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299841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3B1B4-715A-FC29-4C55-2AF345F18627}"/>
              </a:ext>
            </a:extLst>
          </p:cNvPr>
          <p:cNvSpPr>
            <a:spLocks noGrp="1"/>
          </p:cNvSpPr>
          <p:nvPr>
            <p:ph type="title"/>
          </p:nvPr>
        </p:nvSpPr>
        <p:spPr/>
        <p:txBody>
          <a:bodyPr/>
          <a:lstStyle/>
          <a:p>
            <a:r>
              <a:rPr lang="en-US"/>
              <a:t>Click to edit Master title style</a:t>
            </a:r>
            <a:endParaRPr lang="lv-LV"/>
          </a:p>
        </p:txBody>
      </p:sp>
      <p:sp>
        <p:nvSpPr>
          <p:cNvPr id="3" name="Date Placeholder 2">
            <a:extLst>
              <a:ext uri="{FF2B5EF4-FFF2-40B4-BE49-F238E27FC236}">
                <a16:creationId xmlns:a16="http://schemas.microsoft.com/office/drawing/2014/main" id="{0A095B91-8B65-BB03-EF81-6CB10F83336A}"/>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4" name="Footer Placeholder 3">
            <a:extLst>
              <a:ext uri="{FF2B5EF4-FFF2-40B4-BE49-F238E27FC236}">
                <a16:creationId xmlns:a16="http://schemas.microsoft.com/office/drawing/2014/main" id="{3DBF5977-89AE-678A-6FC0-B314452A61DB}"/>
              </a:ext>
            </a:extLst>
          </p:cNvPr>
          <p:cNvSpPr>
            <a:spLocks noGrp="1"/>
          </p:cNvSpPr>
          <p:nvPr>
            <p:ph type="ftr" sz="quarter" idx="11"/>
          </p:nvPr>
        </p:nvSpPr>
        <p:spPr/>
        <p:txBody>
          <a:bodyPr/>
          <a:lstStyle/>
          <a:p>
            <a:endParaRPr lang="lv-LV"/>
          </a:p>
        </p:txBody>
      </p:sp>
      <p:sp>
        <p:nvSpPr>
          <p:cNvPr id="5" name="Slide Number Placeholder 4">
            <a:extLst>
              <a:ext uri="{FF2B5EF4-FFF2-40B4-BE49-F238E27FC236}">
                <a16:creationId xmlns:a16="http://schemas.microsoft.com/office/drawing/2014/main" id="{6E7A22A2-08EA-77DD-AB14-878A199B83B3}"/>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3612794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95EFA8-72B9-7D78-886A-C8EBBA9E8F44}"/>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3" name="Footer Placeholder 2">
            <a:extLst>
              <a:ext uri="{FF2B5EF4-FFF2-40B4-BE49-F238E27FC236}">
                <a16:creationId xmlns:a16="http://schemas.microsoft.com/office/drawing/2014/main" id="{BCBEA497-E0E3-9BC3-C189-39912FDBED1F}"/>
              </a:ext>
            </a:extLst>
          </p:cNvPr>
          <p:cNvSpPr>
            <a:spLocks noGrp="1"/>
          </p:cNvSpPr>
          <p:nvPr>
            <p:ph type="ftr" sz="quarter" idx="11"/>
          </p:nvPr>
        </p:nvSpPr>
        <p:spPr/>
        <p:txBody>
          <a:bodyPr/>
          <a:lstStyle/>
          <a:p>
            <a:endParaRPr lang="lv-LV"/>
          </a:p>
        </p:txBody>
      </p:sp>
      <p:sp>
        <p:nvSpPr>
          <p:cNvPr id="4" name="Slide Number Placeholder 3">
            <a:extLst>
              <a:ext uri="{FF2B5EF4-FFF2-40B4-BE49-F238E27FC236}">
                <a16:creationId xmlns:a16="http://schemas.microsoft.com/office/drawing/2014/main" id="{15E4E74B-C7D0-6987-3766-C62918D3C5B8}"/>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1594660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EC44A-294B-8F6B-80EB-6C8B91F3A8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a:extLst>
              <a:ext uri="{FF2B5EF4-FFF2-40B4-BE49-F238E27FC236}">
                <a16:creationId xmlns:a16="http://schemas.microsoft.com/office/drawing/2014/main" id="{2FAAF3F0-17F1-FF8F-0864-AC8DDE9E76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a:extLst>
              <a:ext uri="{FF2B5EF4-FFF2-40B4-BE49-F238E27FC236}">
                <a16:creationId xmlns:a16="http://schemas.microsoft.com/office/drawing/2014/main" id="{8892DEBD-7D8F-C5B3-0C15-4EAEEBDB69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BB3DD6-3F66-F730-CF93-0FA5295B433A}"/>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6" name="Footer Placeholder 5">
            <a:extLst>
              <a:ext uri="{FF2B5EF4-FFF2-40B4-BE49-F238E27FC236}">
                <a16:creationId xmlns:a16="http://schemas.microsoft.com/office/drawing/2014/main" id="{EB5C5D5B-8971-5DEE-7CB9-CE63903F9068}"/>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B2E3BCEC-1685-E1C1-126E-520F26827C5D}"/>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4248082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FE1A-4314-7E40-094E-1C06A6F6D0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a:extLst>
              <a:ext uri="{FF2B5EF4-FFF2-40B4-BE49-F238E27FC236}">
                <a16:creationId xmlns:a16="http://schemas.microsoft.com/office/drawing/2014/main" id="{9A7B0DF0-2872-7BF2-B95E-24DC10E994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a:extLst>
              <a:ext uri="{FF2B5EF4-FFF2-40B4-BE49-F238E27FC236}">
                <a16:creationId xmlns:a16="http://schemas.microsoft.com/office/drawing/2014/main" id="{60C26D05-2AB7-2889-DBE3-6405124DC5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E5A7E-BF23-5940-A460-E6C89F83EEBB}"/>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6" name="Footer Placeholder 5">
            <a:extLst>
              <a:ext uri="{FF2B5EF4-FFF2-40B4-BE49-F238E27FC236}">
                <a16:creationId xmlns:a16="http://schemas.microsoft.com/office/drawing/2014/main" id="{59776349-CB5D-52E6-B072-43EBC0AE152F}"/>
              </a:ext>
            </a:extLst>
          </p:cNvPr>
          <p:cNvSpPr>
            <a:spLocks noGrp="1"/>
          </p:cNvSpPr>
          <p:nvPr>
            <p:ph type="ftr" sz="quarter" idx="11"/>
          </p:nvPr>
        </p:nvSpPr>
        <p:spPr/>
        <p:txBody>
          <a:bodyPr/>
          <a:lstStyle/>
          <a:p>
            <a:endParaRPr lang="lv-LV"/>
          </a:p>
        </p:txBody>
      </p:sp>
      <p:sp>
        <p:nvSpPr>
          <p:cNvPr id="7" name="Slide Number Placeholder 6">
            <a:extLst>
              <a:ext uri="{FF2B5EF4-FFF2-40B4-BE49-F238E27FC236}">
                <a16:creationId xmlns:a16="http://schemas.microsoft.com/office/drawing/2014/main" id="{C6AD4E33-FACF-BB2B-9262-F4260D194147}"/>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4150824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A9D51-E589-8C47-C0B1-5DDDF8310B8C}"/>
              </a:ext>
            </a:extLst>
          </p:cNvPr>
          <p:cNvSpPr>
            <a:spLocks noGrp="1"/>
          </p:cNvSpPr>
          <p:nvPr>
            <p:ph type="title"/>
          </p:nvPr>
        </p:nvSpPr>
        <p:spPr/>
        <p:txBody>
          <a:bodyPr/>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600D3AA9-1B18-C1C3-4D9F-078702270F9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2E28C9C0-1B43-5CB1-8981-57A1A57F332A}"/>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5" name="Footer Placeholder 4">
            <a:extLst>
              <a:ext uri="{FF2B5EF4-FFF2-40B4-BE49-F238E27FC236}">
                <a16:creationId xmlns:a16="http://schemas.microsoft.com/office/drawing/2014/main" id="{393F18DE-5497-3589-065E-3D9CA5984329}"/>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9B4572A4-7DCF-B33B-7F52-6310F2DFF641}"/>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1369807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F834FF-869D-15D4-633B-8197CD35A37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a:extLst>
              <a:ext uri="{FF2B5EF4-FFF2-40B4-BE49-F238E27FC236}">
                <a16:creationId xmlns:a16="http://schemas.microsoft.com/office/drawing/2014/main" id="{DB780C26-4186-4FD6-8F46-E7266D60F3F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925A3430-0B64-C84A-EEB0-42981837DFEB}"/>
              </a:ext>
            </a:extLst>
          </p:cNvPr>
          <p:cNvSpPr>
            <a:spLocks noGrp="1"/>
          </p:cNvSpPr>
          <p:nvPr>
            <p:ph type="dt" sz="half" idx="10"/>
          </p:nvPr>
        </p:nvSpPr>
        <p:spPr/>
        <p:txBody>
          <a:bodyPr/>
          <a:lstStyle/>
          <a:p>
            <a:fld id="{C978D1DC-AC30-41C2-AA5E-B93D5D9300FC}" type="datetimeFigureOut">
              <a:rPr lang="lv-LV" smtClean="0"/>
              <a:t>10.09.2026</a:t>
            </a:fld>
            <a:endParaRPr lang="lv-LV"/>
          </a:p>
        </p:txBody>
      </p:sp>
      <p:sp>
        <p:nvSpPr>
          <p:cNvPr id="5" name="Footer Placeholder 4">
            <a:extLst>
              <a:ext uri="{FF2B5EF4-FFF2-40B4-BE49-F238E27FC236}">
                <a16:creationId xmlns:a16="http://schemas.microsoft.com/office/drawing/2014/main" id="{4C58E176-655C-811B-F059-5CD9660B6A4A}"/>
              </a:ext>
            </a:extLst>
          </p:cNvPr>
          <p:cNvSpPr>
            <a:spLocks noGrp="1"/>
          </p:cNvSpPr>
          <p:nvPr>
            <p:ph type="ftr" sz="quarter" idx="11"/>
          </p:nvPr>
        </p:nvSpPr>
        <p:spPr/>
        <p:txBody>
          <a:bodyPr/>
          <a:lstStyle/>
          <a:p>
            <a:endParaRPr lang="lv-LV"/>
          </a:p>
        </p:txBody>
      </p:sp>
      <p:sp>
        <p:nvSpPr>
          <p:cNvPr id="6" name="Slide Number Placeholder 5">
            <a:extLst>
              <a:ext uri="{FF2B5EF4-FFF2-40B4-BE49-F238E27FC236}">
                <a16:creationId xmlns:a16="http://schemas.microsoft.com/office/drawing/2014/main" id="{52AB31CC-11CB-D2B8-9448-1870C7FC91E0}"/>
              </a:ext>
            </a:extLst>
          </p:cNvPr>
          <p:cNvSpPr>
            <a:spLocks noGrp="1"/>
          </p:cNvSpPr>
          <p:nvPr>
            <p:ph type="sldNum" sz="quarter" idx="12"/>
          </p:nvPr>
        </p:nvSpPr>
        <p:spPr/>
        <p:txBody>
          <a:bodyPr/>
          <a:lstStyle/>
          <a:p>
            <a:fld id="{ED944000-1054-4B19-893F-29197EE48485}" type="slidenum">
              <a:rPr lang="lv-LV" smtClean="0"/>
              <a:t>‹#›</a:t>
            </a:fld>
            <a:endParaRPr lang="lv-LV"/>
          </a:p>
        </p:txBody>
      </p:sp>
    </p:spTree>
    <p:extLst>
      <p:ext uri="{BB962C8B-B14F-4D97-AF65-F5344CB8AC3E}">
        <p14:creationId xmlns:p14="http://schemas.microsoft.com/office/powerpoint/2010/main" val="1484177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FBC3AA-BC34-49E6-4623-54776CB631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a:extLst>
              <a:ext uri="{FF2B5EF4-FFF2-40B4-BE49-F238E27FC236}">
                <a16:creationId xmlns:a16="http://schemas.microsoft.com/office/drawing/2014/main" id="{D2EFBC27-65F5-127D-AB40-6527D07E0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BC727A34-8EFD-6352-CAEB-4DF31C9B33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78D1DC-AC30-41C2-AA5E-B93D5D9300FC}" type="datetimeFigureOut">
              <a:rPr lang="lv-LV" smtClean="0"/>
              <a:t>10.09.2026</a:t>
            </a:fld>
            <a:endParaRPr lang="lv-LV"/>
          </a:p>
        </p:txBody>
      </p:sp>
      <p:sp>
        <p:nvSpPr>
          <p:cNvPr id="5" name="Footer Placeholder 4">
            <a:extLst>
              <a:ext uri="{FF2B5EF4-FFF2-40B4-BE49-F238E27FC236}">
                <a16:creationId xmlns:a16="http://schemas.microsoft.com/office/drawing/2014/main" id="{B12BAD43-9993-77A1-3368-D7C919ED4A4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v-LV"/>
          </a:p>
        </p:txBody>
      </p:sp>
      <p:sp>
        <p:nvSpPr>
          <p:cNvPr id="6" name="Slide Number Placeholder 5">
            <a:extLst>
              <a:ext uri="{FF2B5EF4-FFF2-40B4-BE49-F238E27FC236}">
                <a16:creationId xmlns:a16="http://schemas.microsoft.com/office/drawing/2014/main" id="{D65F086C-CC1C-80B1-D435-E8F7F70C03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944000-1054-4B19-893F-29197EE48485}" type="slidenum">
              <a:rPr lang="lv-LV" smtClean="0"/>
              <a:t>‹#›</a:t>
            </a:fld>
            <a:endParaRPr lang="lv-LV"/>
          </a:p>
        </p:txBody>
      </p:sp>
    </p:spTree>
    <p:extLst>
      <p:ext uri="{BB962C8B-B14F-4D97-AF65-F5344CB8AC3E}">
        <p14:creationId xmlns:p14="http://schemas.microsoft.com/office/powerpoint/2010/main" val="3962866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eur-lex.europa.eu/legal-content/lv/TXT/?uri=CELEX%3A32024R2509"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likumi.lv/ta/id/346333-valsts-un-eiropas-savienibas-atbalsta-pieskirsanas-kartiba-eiropas-lauksaimniecibas-fonda-lauku-attistibai-intervence-darbibu#p11.1.2" TargetMode="External"/><Relationship Id="rId2" Type="http://schemas.openxmlformats.org/officeDocument/2006/relationships/hyperlink" Target="https://likumi.lv/ta/id/346333-valsts-un-eiropas-savienibas-atbalsta-pieskirsanas-kartiba-eiropas-lauksaimniecibas-fonda-lauku-attistibai-intervence-darbibu#p9_1" TargetMode="External"/><Relationship Id="rId1" Type="http://schemas.openxmlformats.org/officeDocument/2006/relationships/slideLayout" Target="../slideLayouts/slideLayout4.xml"/><Relationship Id="rId4" Type="http://schemas.openxmlformats.org/officeDocument/2006/relationships/hyperlink" Target="https://likumi.lv/ta/id/346333-valsts-un-eiropas-savienibas-atbalsta-pieskirsanas-kartiba-eiropas-lauksaimniecibas-fonda-lauku-attistibai-intervence-darbibu#p11.3.2"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hyperlink" Target="https://likumi.lv/ta/id/346333-valsts-un-eiropas-savienibas-atbalsta-pieskirsanas-kartiba-eiropas-lauksaimniecibas-fonda-lauku-attistibai-intervence-darbibu#p16.5" TargetMode="External"/><Relationship Id="rId3" Type="http://schemas.openxmlformats.org/officeDocument/2006/relationships/hyperlink" Target="https://likumi.lv/ta/id/346333-valsts-un-eiropas-savienibas-atbalsta-pieskirsanas-kartiba-eiropas-lauksaimniecibas-fonda-lauku-attistibai-intervence-darbibu#p9_1" TargetMode="External"/><Relationship Id="rId7" Type="http://schemas.openxmlformats.org/officeDocument/2006/relationships/hyperlink" Target="https://likumi.lv/ta/id/346333-valsts-un-eiropas-savienibas-atbalsta-pieskirsanas-kartiba-eiropas-lauksaimniecibas-fonda-lauku-attistibai-intervence-darbibu#p27" TargetMode="External"/><Relationship Id="rId2" Type="http://schemas.openxmlformats.org/officeDocument/2006/relationships/hyperlink" Target="https://likumi.lv/ta/id/346333-valsts-un-eiropas-savienibas-atbalsta-pieskirsanas-kartiba-eiropas-lauksaimniecibas-fonda-lauku-attistibai-intervence-darbibu" TargetMode="External"/><Relationship Id="rId1" Type="http://schemas.openxmlformats.org/officeDocument/2006/relationships/slideLayout" Target="../slideLayouts/slideLayout4.xml"/><Relationship Id="rId6" Type="http://schemas.openxmlformats.org/officeDocument/2006/relationships/hyperlink" Target="https://likumi.lv/ta/id/346333-valsts-un-eiropas-savienibas-atbalsta-pieskirsanas-kartiba-eiropas-lauksaimniecibas-fonda-lauku-attistibai-intervence-darbibu#p33.7" TargetMode="External"/><Relationship Id="rId5" Type="http://schemas.openxmlformats.org/officeDocument/2006/relationships/hyperlink" Target="https://likumi.lv/ta/id/346333-valsts-un-eiropas-savienibas-atbalsta-pieskirsanas-kartiba-eiropas-lauksaimniecibas-fonda-lauku-attistibai-intervence-darbibu#p33.5" TargetMode="External"/><Relationship Id="rId4" Type="http://schemas.openxmlformats.org/officeDocument/2006/relationships/hyperlink" Target="https://likumi.lv/ta/id/346333-valsts-un-eiropas-savienibas-atbalsta-pieskirsanas-kartiba-eiropas-lauksaimniecibas-fonda-lauku-attistibai-intervence-darbibu#p35.5"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eur-lex.europa.eu/eli/reg/2021/2115/oj/?locale=LV" TargetMode="External"/><Relationship Id="rId2" Type="http://schemas.openxmlformats.org/officeDocument/2006/relationships/hyperlink" Target="https://likumi.lv/ta/id/346333-valsts-un-eiropas-savienibas-atbalsta-pieskirsanas-kartiba-eiropas-lauksaimniecibas-fonda-lauku-attistibai-intervence-darbibu#p35.4" TargetMode="Externa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hyperlink" Target="https://likumi.lv/ta/id/346333-valsts-un-eiropas-savienibas-atbalsta-pieskirsanas-kartiba-eiropas-lauksaimniecibas-fonda-lauku-attistibai-intervence-darbibu#p35.4" TargetMode="Externa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likumi.lv/ta/id/346333-valsts-un-eiropas-savienibas-atbalsta-pieskirsanas-kartiba-eiropas-lauksaimniecibas-fonda-lauku-attistibai-intervence-darbibu#p35.4" TargetMode="External"/><Relationship Id="rId2" Type="http://schemas.openxmlformats.org/officeDocument/2006/relationships/hyperlink" Target="https://likumi.lv/ta/id/346333-valsts-un-eiropas-savienibas-atbalsta-pieskirsanas-kartiba-eiropas-lauksaimniecibas-fonda-lauku-attistibai-intervence-darbibu#p33_22" TargetMode="External"/><Relationship Id="rId1" Type="http://schemas.openxmlformats.org/officeDocument/2006/relationships/slideLayout" Target="../slideLayouts/slideLayout4.xml"/><Relationship Id="rId5" Type="http://schemas.openxmlformats.org/officeDocument/2006/relationships/hyperlink" Target="https://likumi.lv/ta/id/346333-valsts-un-eiropas-savienibas-atbalsta-pieskirsanas-kartiba-eiropas-lauksaimniecibas-fonda-lauku-attistibai-intervence-darbibu#p33.4" TargetMode="External"/><Relationship Id="rId4" Type="http://schemas.openxmlformats.org/officeDocument/2006/relationships/hyperlink" Target="https://likumi.lv/ta/id/346333-valsts-un-eiropas-savienibas-atbalsta-pieskirsanas-kartiba-eiropas-lauksaimniecibas-fonda-lauku-attistibai-intervence-darbibu#p37_18"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likumi.lv/ta/id/346333-valsts-un-eiropas-savienibas-atbalsta-pieskirsanas-kartiba-eiropas-lauksaimniecibas-fonda-lauku-attistibai-intervence-darbibu#p45"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s://likumi.lv/ta/id/346333#p57" TargetMode="External"/><Relationship Id="rId2" Type="http://schemas.openxmlformats.org/officeDocument/2006/relationships/hyperlink" Target="https://likumi.lv/ta/id/346333-valsts-un-eiropas-savienibas-atbalsta-pieskirsanas-kartiba-eiropas-lauksaimniecibas-fonda-lauku-attistibai-intervence-darbibu#p56" TargetMode="Externa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likumi.lv/ta/id/346333-valsts-un-eiropas-savienibas-atbalsta-pieskirsanas-kartiba-eiropas-lauksaimniecibas-fonda-lauku-attistibai-intervence-darbibu#p33.5" TargetMode="External"/><Relationship Id="rId2" Type="http://schemas.openxmlformats.org/officeDocument/2006/relationships/hyperlink" Target="https://likumi.lv/ta/id/346333-valsts-un-eiropas-savienibas-atbalsta-pieskirsanas-kartiba-eiropas-lauksaimniecibas-fonda-lauku-attistibai-intervence-darbibu#p35.5" TargetMode="External"/><Relationship Id="rId1" Type="http://schemas.openxmlformats.org/officeDocument/2006/relationships/slideLayout" Target="../slideLayouts/slideLayout4.xml"/><Relationship Id="rId6" Type="http://schemas.openxmlformats.org/officeDocument/2006/relationships/hyperlink" Target="https://likumi.lv/ta/id/346333-valsts-un-eiropas-savienibas-atbalsta-pieskirsanas-kartiba-eiropas-lauksaimniecibas-fonda-lauku-attistibai-intervence-darbibu#p16.5" TargetMode="External"/><Relationship Id="rId5" Type="http://schemas.openxmlformats.org/officeDocument/2006/relationships/hyperlink" Target="https://likumi.lv/ta/id/346333-valsts-un-eiropas-savienibas-atbalsta-pieskirsanas-kartiba-eiropas-lauksaimniecibas-fonda-lauku-attistibai-intervence-darbibu#p27" TargetMode="External"/><Relationship Id="rId4" Type="http://schemas.openxmlformats.org/officeDocument/2006/relationships/hyperlink" Target="https://likumi.lv/ta/id/346333-valsts-un-eiropas-savienibas-atbalsta-pieskirsanas-kartiba-eiropas-lauksaimniecibas-fonda-lauku-attistibai-intervence-darbibu#p33.7"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hyperlink" Target="https://likumi.lv/ta/id/346333-valsts-un-eiropas-savienibas-atbalsta-pieskirsanas-kartiba-eiropas-lauksaimniecibas-fonda-lauku-attistibai-intervence-darbibu#p68" TargetMode="External"/><Relationship Id="rId2" Type="http://schemas.openxmlformats.org/officeDocument/2006/relationships/hyperlink" Target="https://likumi.lv/ta/id/346333-valsts-un-eiropas-savienibas-atbalsta-pieskirsanas-kartiba-eiropas-lauksaimniecibas-fonda-lauku-attistibai-intervence-darbibu#p9_1" TargetMode="Externa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hyperlink" Target="https://likumi.lv/ta/id/346333-valsts-un-eiropas-savienibas-atbalsta-pieskirsanas-kartiba-eiropas-lauksaimniecibas-fonda-lauku-attistibai-intervence-darbibu#p72.1" TargetMode="Externa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hyperlink" Target="https://likumi.lv/ta/id/346333-valsts-un-eiropas-savienibas-atbalsta-pieskirsanas-kartiba-eiropas-lauksaimniecibas-fonda-lauku-attistibai-intervence-darbibu#p36_1" TargetMode="Externa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hyperlink" Target="mailto:aija.senbruna@gmail.com" TargetMode="External"/><Relationship Id="rId2" Type="http://schemas.openxmlformats.org/officeDocument/2006/relationships/hyperlink" Target="mailto:partneriba@dobelespartneriba.lv" TargetMode="Externa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png"/><Relationship Id="rId4" Type="http://schemas.openxmlformats.org/officeDocument/2006/relationships/hyperlink" Target="mailto:dace.vilmane@inbox.lv"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D15FC-8530-83BA-1F05-F344362ABA69}"/>
              </a:ext>
            </a:extLst>
          </p:cNvPr>
          <p:cNvSpPr>
            <a:spLocks noGrp="1"/>
          </p:cNvSpPr>
          <p:nvPr>
            <p:ph type="ctrTitle"/>
          </p:nvPr>
        </p:nvSpPr>
        <p:spPr>
          <a:xfrm>
            <a:off x="1524000" y="1122362"/>
            <a:ext cx="9144000" cy="3367342"/>
          </a:xfrm>
        </p:spPr>
        <p:txBody>
          <a:bodyPr>
            <a:normAutofit fontScale="90000"/>
          </a:bodyPr>
          <a:lstStyle/>
          <a:p>
            <a:r>
              <a:rPr lang="lv-LV" sz="4800" dirty="0"/>
              <a:t>Grozījumi MK noteikumos Nr. 580</a:t>
            </a:r>
            <a:br>
              <a:rPr lang="lv-LV" sz="4800" dirty="0"/>
            </a:br>
            <a:br>
              <a:rPr lang="lv-LV" dirty="0"/>
            </a:br>
            <a:r>
              <a:rPr lang="lv-LV" sz="3100" b="1" dirty="0"/>
              <a:t>Valsts un Eiropas Savienības atbalsta piešķiršanas kārtība Eiropas Lauksaimniecības fonda lauku attīstībai intervencē "Darbību īstenošana saskaņā ar sabiedrības virzītas vietējās attīstības stratēģiju, tostarp sadarbības aktivitātes un to sagatavošana"</a:t>
            </a:r>
          </a:p>
        </p:txBody>
      </p:sp>
      <p:sp>
        <p:nvSpPr>
          <p:cNvPr id="3" name="Subtitle 2">
            <a:extLst>
              <a:ext uri="{FF2B5EF4-FFF2-40B4-BE49-F238E27FC236}">
                <a16:creationId xmlns:a16="http://schemas.microsoft.com/office/drawing/2014/main" id="{906F9A1C-6B3E-33B7-F973-48126A7DD85E}"/>
              </a:ext>
            </a:extLst>
          </p:cNvPr>
          <p:cNvSpPr>
            <a:spLocks noGrp="1"/>
          </p:cNvSpPr>
          <p:nvPr>
            <p:ph type="subTitle" idx="1"/>
          </p:nvPr>
        </p:nvSpPr>
        <p:spPr>
          <a:xfrm>
            <a:off x="1524000" y="4755832"/>
            <a:ext cx="9144000" cy="1949767"/>
          </a:xfrm>
        </p:spPr>
        <p:txBody>
          <a:bodyPr>
            <a:normAutofit fontScale="25000" lnSpcReduction="20000"/>
          </a:bodyPr>
          <a:lstStyle/>
          <a:p>
            <a:r>
              <a:rPr lang="lv-LV" sz="8000" dirty="0"/>
              <a:t>Stājas spēkā 05.08.2026.</a:t>
            </a:r>
          </a:p>
          <a:p>
            <a:endParaRPr lang="lv-LV" dirty="0"/>
          </a:p>
          <a:p>
            <a:endParaRPr lang="lv-LV" dirty="0"/>
          </a:p>
          <a:p>
            <a:endParaRPr lang="lv-LV" dirty="0"/>
          </a:p>
          <a:p>
            <a:endParaRPr lang="lv-LV" sz="3600" dirty="0"/>
          </a:p>
          <a:p>
            <a:endParaRPr lang="lv-LV" sz="3600" dirty="0"/>
          </a:p>
          <a:p>
            <a:endParaRPr lang="lv-LV" sz="3600" dirty="0"/>
          </a:p>
          <a:p>
            <a:r>
              <a:rPr lang="lv-LV" sz="8000" dirty="0"/>
              <a:t>Atbalsta Zemkopības ministrija un Lauku atbalsta dienests</a:t>
            </a:r>
            <a:endParaRPr lang="lv-LV" sz="8000" b="1" dirty="0"/>
          </a:p>
          <a:p>
            <a:r>
              <a:rPr lang="lv-LV" dirty="0"/>
              <a:t> </a:t>
            </a:r>
          </a:p>
        </p:txBody>
      </p:sp>
      <p:pic>
        <p:nvPicPr>
          <p:cNvPr id="5" name="Picture 4">
            <a:extLst>
              <a:ext uri="{FF2B5EF4-FFF2-40B4-BE49-F238E27FC236}">
                <a16:creationId xmlns:a16="http://schemas.microsoft.com/office/drawing/2014/main" id="{C2253435-B7EA-7C00-1DEA-C3A4C94D0461}"/>
              </a:ext>
            </a:extLst>
          </p:cNvPr>
          <p:cNvPicPr>
            <a:picLocks noChangeAspect="1"/>
          </p:cNvPicPr>
          <p:nvPr/>
        </p:nvPicPr>
        <p:blipFill>
          <a:blip r:embed="rId2"/>
          <a:stretch>
            <a:fillRect/>
          </a:stretch>
        </p:blipFill>
        <p:spPr>
          <a:xfrm>
            <a:off x="4681329" y="5214111"/>
            <a:ext cx="4669941" cy="719390"/>
          </a:xfrm>
          <a:prstGeom prst="rect">
            <a:avLst/>
          </a:prstGeom>
        </p:spPr>
      </p:pic>
      <p:pic>
        <p:nvPicPr>
          <p:cNvPr id="1026" name="Picture 5">
            <a:extLst>
              <a:ext uri="{FF2B5EF4-FFF2-40B4-BE49-F238E27FC236}">
                <a16:creationId xmlns:a16="http://schemas.microsoft.com/office/drawing/2014/main" id="{37285509-88D7-3319-8F98-367AE4A9D8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1543" y="5214111"/>
            <a:ext cx="1379329" cy="734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4270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1E1C48-5C5C-C446-E0A3-C5F6D1B8FB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D20172-1A05-DF0A-7A5B-BC65DBD04D6B}"/>
              </a:ext>
            </a:extLst>
          </p:cNvPr>
          <p:cNvSpPr>
            <a:spLocks noGrp="1"/>
          </p:cNvSpPr>
          <p:nvPr>
            <p:ph type="title"/>
          </p:nvPr>
        </p:nvSpPr>
        <p:spPr>
          <a:xfrm>
            <a:off x="275771" y="365126"/>
            <a:ext cx="11640458" cy="679904"/>
          </a:xfrm>
        </p:spPr>
        <p:txBody>
          <a:bodyPr>
            <a:normAutofit fontScale="90000"/>
          </a:bodyPr>
          <a:lstStyle/>
          <a:p>
            <a:pPr algn="ctr"/>
            <a:br>
              <a:rPr lang="lv-LV" dirty="0"/>
            </a:br>
            <a:r>
              <a:rPr lang="lv-LV" dirty="0"/>
              <a:t>I. «Vispārīgie jautājumi»</a:t>
            </a:r>
            <a:br>
              <a:rPr lang="lv-LV" dirty="0"/>
            </a:br>
            <a:endParaRPr lang="lv-LV" dirty="0"/>
          </a:p>
        </p:txBody>
      </p:sp>
      <p:sp>
        <p:nvSpPr>
          <p:cNvPr id="3" name="Content Placeholder 2">
            <a:extLst>
              <a:ext uri="{FF2B5EF4-FFF2-40B4-BE49-F238E27FC236}">
                <a16:creationId xmlns:a16="http://schemas.microsoft.com/office/drawing/2014/main" id="{D4CC80B5-823F-AEC1-C11E-A4F06E55533F}"/>
              </a:ext>
            </a:extLst>
          </p:cNvPr>
          <p:cNvSpPr>
            <a:spLocks noGrp="1"/>
          </p:cNvSpPr>
          <p:nvPr>
            <p:ph sz="half" idx="1"/>
          </p:nvPr>
        </p:nvSpPr>
        <p:spPr>
          <a:xfrm>
            <a:off x="275771" y="1690132"/>
            <a:ext cx="5820229" cy="4486831"/>
          </a:xfrm>
        </p:spPr>
        <p:txBody>
          <a:bodyPr>
            <a:noAutofit/>
          </a:bodyPr>
          <a:lstStyle/>
          <a:p>
            <a:pPr marL="0" indent="0">
              <a:buNone/>
            </a:pPr>
            <a:r>
              <a:rPr lang="lv-LV" sz="2400" dirty="0"/>
              <a:t>2.5. interešu konflikts – konflikts, kas atbilst Eiropas Parlamenta un Padomes 2018. gada 18. jūlija Regulas (ES, Euratom) 2018/1046 par finanšu noteikumiem, ko piemēro Savienības vispārējam budžetam, ar kuru groza Regulas (ES) Nr. 1296/2013, (ES) Nr. 1301/2013, (ES) Nr. 1303/2013, (ES) Nr. 1304/2013, (ES) Nr. 1309/2013, (ES) Nr. 1316/2013, (ES) Nr. 223/2014, (ES) Nr. 283/2014 un Lēmumu Nr. 541/2014/ES un atceļ Regulu (ES, Euratom) Nr. 966/2012, 61. panta 3. punkta nosacījumiem;</a:t>
            </a:r>
          </a:p>
          <a:p>
            <a:pPr marL="0" indent="0">
              <a:buNone/>
            </a:pPr>
            <a:endParaRPr lang="lv-LV" sz="1800" dirty="0"/>
          </a:p>
        </p:txBody>
      </p:sp>
      <p:sp>
        <p:nvSpPr>
          <p:cNvPr id="4" name="Content Placeholder 3">
            <a:extLst>
              <a:ext uri="{FF2B5EF4-FFF2-40B4-BE49-F238E27FC236}">
                <a16:creationId xmlns:a16="http://schemas.microsoft.com/office/drawing/2014/main" id="{AEC10223-1ED7-78C4-5722-F8E6AF84A9F8}"/>
              </a:ext>
            </a:extLst>
          </p:cNvPr>
          <p:cNvSpPr>
            <a:spLocks noGrp="1"/>
          </p:cNvSpPr>
          <p:nvPr>
            <p:ph sz="half" idx="2"/>
          </p:nvPr>
        </p:nvSpPr>
        <p:spPr>
          <a:xfrm>
            <a:off x="6487885" y="1690688"/>
            <a:ext cx="5239657" cy="4927825"/>
          </a:xfrm>
        </p:spPr>
        <p:txBody>
          <a:bodyPr>
            <a:normAutofit fontScale="77500" lnSpcReduction="20000"/>
          </a:bodyPr>
          <a:lstStyle/>
          <a:p>
            <a:pPr marL="0" indent="0">
              <a:buNone/>
            </a:pPr>
            <a:r>
              <a:rPr lang="lv-LV" sz="3100" dirty="0">
                <a:solidFill>
                  <a:schemeClr val="accent6">
                    <a:lumMod val="75000"/>
                  </a:schemeClr>
                </a:solidFill>
              </a:rPr>
              <a:t>2.5. interešu konflikts – konflikts, kas atbilst Eiropas Parlamenta un Padomes 2024. gada 23. septembra Regulas (ES, Euratom) </a:t>
            </a:r>
            <a:r>
              <a:rPr lang="lv-LV" sz="3100" dirty="0">
                <a:solidFill>
                  <a:schemeClr val="accent6">
                    <a:lumMod val="75000"/>
                  </a:schemeClr>
                </a:solidFill>
                <a:hlinkClick r:id="rId2">
                  <a:extLst>
                    <a:ext uri="{A12FA001-AC4F-418D-AE19-62706E023703}">
                      <ahyp:hlinkClr xmlns:ahyp="http://schemas.microsoft.com/office/drawing/2018/hyperlinkcolor" val="tx"/>
                    </a:ext>
                  </a:extLst>
                </a:hlinkClick>
              </a:rPr>
              <a:t>2024/2509</a:t>
            </a:r>
            <a:r>
              <a:rPr lang="lv-LV" sz="3100" dirty="0">
                <a:solidFill>
                  <a:schemeClr val="accent6">
                    <a:lumMod val="75000"/>
                  </a:schemeClr>
                </a:solidFill>
              </a:rPr>
              <a:t> par finanšu noteikumiem, ko piemēro Savienības vispārējam budžetam (pārstrādāta redakcija), 61. panta 3. punkta nosacījumiem;</a:t>
            </a:r>
          </a:p>
          <a:p>
            <a:pPr marL="0" indent="0">
              <a:buNone/>
            </a:pPr>
            <a:endParaRPr lang="lv-LV" i="1" dirty="0">
              <a:solidFill>
                <a:srgbClr val="FF0000"/>
              </a:solidFill>
            </a:endParaRPr>
          </a:p>
          <a:p>
            <a:pPr marL="0" indent="0">
              <a:buNone/>
            </a:pPr>
            <a:r>
              <a:rPr lang="lv-LV" i="1" dirty="0">
                <a:solidFill>
                  <a:srgbClr val="FF0000"/>
                </a:solidFill>
                <a:latin typeface="Times New Roman" panose="02020603050405020304" pitchFamily="18" charset="0"/>
                <a:cs typeface="Times New Roman" panose="02020603050405020304" pitchFamily="18" charset="0"/>
              </a:rPr>
              <a:t>3. Šā panta 1. punkta nozīmē interešu konflikts pastāv, ja 1. punktā minēto finanšu dalībnieku vai citu personu funkciju neatkarīgu un objektīvu izpildi negatīvi ietekmē iemesli, kas saistīti ar ģimeni, emocionālajām saitēm, politisko vai nacionālo piederību, ekonomiskajām interesēm vai jebkādām citām tiešām vai netiešām personīgajām interesēm.</a:t>
            </a:r>
          </a:p>
        </p:txBody>
      </p:sp>
      <p:sp>
        <p:nvSpPr>
          <p:cNvPr id="7" name="TextBox 6">
            <a:extLst>
              <a:ext uri="{FF2B5EF4-FFF2-40B4-BE49-F238E27FC236}">
                <a16:creationId xmlns:a16="http://schemas.microsoft.com/office/drawing/2014/main" id="{AFC7A08B-1110-76DB-B734-8EC45265FA9F}"/>
              </a:ext>
            </a:extLst>
          </p:cNvPr>
          <p:cNvSpPr txBox="1"/>
          <p:nvPr/>
        </p:nvSpPr>
        <p:spPr>
          <a:xfrm>
            <a:off x="6487885" y="1320800"/>
            <a:ext cx="5239657"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
        <p:nvSpPr>
          <p:cNvPr id="9" name="TextBox 8">
            <a:extLst>
              <a:ext uri="{FF2B5EF4-FFF2-40B4-BE49-F238E27FC236}">
                <a16:creationId xmlns:a16="http://schemas.microsoft.com/office/drawing/2014/main" id="{CF501B16-80EE-9202-51C1-49D3DEB87961}"/>
              </a:ext>
            </a:extLst>
          </p:cNvPr>
          <p:cNvSpPr txBox="1"/>
          <p:nvPr/>
        </p:nvSpPr>
        <p:spPr>
          <a:xfrm>
            <a:off x="275770" y="1320800"/>
            <a:ext cx="5820229"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Tree>
    <p:extLst>
      <p:ext uri="{BB962C8B-B14F-4D97-AF65-F5344CB8AC3E}">
        <p14:creationId xmlns:p14="http://schemas.microsoft.com/office/powerpoint/2010/main" val="179636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C253F0F-FC38-5B6F-9E35-5F8D5F5576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9CB3B9-ECE8-323A-6D95-285ECF78AA31}"/>
              </a:ext>
            </a:extLst>
          </p:cNvPr>
          <p:cNvSpPr>
            <a:spLocks noGrp="1"/>
          </p:cNvSpPr>
          <p:nvPr>
            <p:ph type="title"/>
          </p:nvPr>
        </p:nvSpPr>
        <p:spPr>
          <a:xfrm>
            <a:off x="838200" y="365126"/>
            <a:ext cx="10515600" cy="810532"/>
          </a:xfrm>
        </p:spPr>
        <p:txBody>
          <a:bodyPr>
            <a:normAutofit/>
          </a:bodyPr>
          <a:lstStyle/>
          <a:p>
            <a:pPr algn="ctr"/>
            <a:r>
              <a:rPr lang="lv-LV" sz="4000" dirty="0"/>
              <a:t>I. «Vispārīgie jautājumi»</a:t>
            </a:r>
          </a:p>
        </p:txBody>
      </p:sp>
      <p:sp>
        <p:nvSpPr>
          <p:cNvPr id="3" name="Content Placeholder 2">
            <a:extLst>
              <a:ext uri="{FF2B5EF4-FFF2-40B4-BE49-F238E27FC236}">
                <a16:creationId xmlns:a16="http://schemas.microsoft.com/office/drawing/2014/main" id="{3E7936D9-4338-3A39-06E3-283DA66AA0DA}"/>
              </a:ext>
            </a:extLst>
          </p:cNvPr>
          <p:cNvSpPr>
            <a:spLocks noGrp="1"/>
          </p:cNvSpPr>
          <p:nvPr>
            <p:ph sz="half" idx="1"/>
          </p:nvPr>
        </p:nvSpPr>
        <p:spPr>
          <a:xfrm>
            <a:off x="507999" y="1825624"/>
            <a:ext cx="2801258" cy="4351338"/>
          </a:xfrm>
        </p:spPr>
        <p:txBody>
          <a:bodyPr>
            <a:noAutofit/>
          </a:bodyPr>
          <a:lstStyle/>
          <a:p>
            <a:pPr marL="0" indent="0">
              <a:buNone/>
            </a:pPr>
            <a:endParaRPr lang="lv-LV" sz="1800" dirty="0"/>
          </a:p>
          <a:p>
            <a:pPr marL="0" indent="0">
              <a:buNone/>
            </a:pPr>
            <a:r>
              <a:rPr lang="lv-LV" dirty="0"/>
              <a:t>N/a </a:t>
            </a:r>
          </a:p>
        </p:txBody>
      </p:sp>
      <p:sp>
        <p:nvSpPr>
          <p:cNvPr id="4" name="Content Placeholder 3">
            <a:extLst>
              <a:ext uri="{FF2B5EF4-FFF2-40B4-BE49-F238E27FC236}">
                <a16:creationId xmlns:a16="http://schemas.microsoft.com/office/drawing/2014/main" id="{8B9F261A-9B87-6353-44A1-C329C8587807}"/>
              </a:ext>
            </a:extLst>
          </p:cNvPr>
          <p:cNvSpPr>
            <a:spLocks noGrp="1"/>
          </p:cNvSpPr>
          <p:nvPr>
            <p:ph sz="half" idx="2"/>
          </p:nvPr>
        </p:nvSpPr>
        <p:spPr>
          <a:xfrm>
            <a:off x="3933371" y="1825624"/>
            <a:ext cx="7420429" cy="4792889"/>
          </a:xfrm>
        </p:spPr>
        <p:txBody>
          <a:bodyPr>
            <a:normAutofit/>
          </a:bodyPr>
          <a:lstStyle/>
          <a:p>
            <a:pPr marL="0" indent="0">
              <a:buNone/>
            </a:pPr>
            <a:endParaRPr lang="lv-LV" dirty="0">
              <a:solidFill>
                <a:schemeClr val="accent6">
                  <a:lumMod val="75000"/>
                </a:schemeClr>
              </a:solidFill>
            </a:endParaRPr>
          </a:p>
          <a:p>
            <a:pPr marL="0" indent="0" algn="just">
              <a:buNone/>
            </a:pPr>
            <a:r>
              <a:rPr lang="lv-LV" dirty="0">
                <a:solidFill>
                  <a:schemeClr val="accent6">
                    <a:lumMod val="75000"/>
                  </a:schemeClr>
                </a:solidFill>
              </a:rPr>
              <a:t>Darbības, kas nav atbalstāmas </a:t>
            </a:r>
          </a:p>
          <a:p>
            <a:pPr marL="0" indent="0" algn="just">
              <a:buNone/>
            </a:pPr>
            <a:r>
              <a:rPr lang="lv-LV" dirty="0">
                <a:solidFill>
                  <a:schemeClr val="accent6">
                    <a:lumMod val="75000"/>
                  </a:schemeClr>
                </a:solidFill>
              </a:rPr>
              <a:t>8.10. </a:t>
            </a:r>
            <a:r>
              <a:rPr lang="lv-LV" b="1" dirty="0">
                <a:solidFill>
                  <a:schemeClr val="accent6">
                    <a:lumMod val="75000"/>
                  </a:schemeClr>
                </a:solidFill>
              </a:rPr>
              <a:t>datu apstrāde, uzturēšana un ar to saistītās darbības </a:t>
            </a:r>
            <a:r>
              <a:rPr lang="lv-LV" dirty="0">
                <a:solidFill>
                  <a:schemeClr val="accent6">
                    <a:lumMod val="75000"/>
                  </a:schemeClr>
                </a:solidFill>
              </a:rPr>
              <a:t>(NACE 2. </a:t>
            </a:r>
            <a:r>
              <a:rPr lang="lv-LV" dirty="0" err="1">
                <a:solidFill>
                  <a:schemeClr val="accent6">
                    <a:lumMod val="75000"/>
                  </a:schemeClr>
                </a:solidFill>
              </a:rPr>
              <a:t>red</a:t>
            </a:r>
            <a:r>
              <a:rPr lang="lv-LV" dirty="0">
                <a:solidFill>
                  <a:schemeClr val="accent6">
                    <a:lumMod val="75000"/>
                  </a:schemeClr>
                </a:solidFill>
              </a:rPr>
              <a:t>. J sadaļas 63.11 klase "Datu apstrāde, uzturēšana un ar to saistītās darbības").</a:t>
            </a:r>
          </a:p>
          <a:p>
            <a:pPr marL="0" indent="0">
              <a:buNone/>
            </a:pPr>
            <a:endParaRPr lang="lv-LV" i="1" dirty="0">
              <a:solidFill>
                <a:srgbClr val="FF0000"/>
              </a:solidFill>
              <a:latin typeface="Times New Roman" panose="02020603050405020304" pitchFamily="18" charset="0"/>
              <a:cs typeface="Times New Roman" panose="02020603050405020304" pitchFamily="18" charset="0"/>
            </a:endParaRPr>
          </a:p>
          <a:p>
            <a:pPr marL="0" indent="0">
              <a:buNone/>
            </a:pPr>
            <a:r>
              <a:rPr lang="lv-LV" i="1" dirty="0">
                <a:solidFill>
                  <a:srgbClr val="FF0000"/>
                </a:solidFill>
                <a:latin typeface="Times New Roman" panose="02020603050405020304" pitchFamily="18" charset="0"/>
                <a:cs typeface="Times New Roman" panose="02020603050405020304" pitchFamily="18" charset="0"/>
              </a:rPr>
              <a:t>Darbības , kas nav atbalstāmas, ir papildinātas ar šo punktu!</a:t>
            </a:r>
          </a:p>
        </p:txBody>
      </p:sp>
      <p:sp>
        <p:nvSpPr>
          <p:cNvPr id="8" name="TextBox 7">
            <a:extLst>
              <a:ext uri="{FF2B5EF4-FFF2-40B4-BE49-F238E27FC236}">
                <a16:creationId xmlns:a16="http://schemas.microsoft.com/office/drawing/2014/main" id="{6420DEB3-FAA7-4820-E682-9972CE885A2F}"/>
              </a:ext>
            </a:extLst>
          </p:cNvPr>
          <p:cNvSpPr txBox="1"/>
          <p:nvPr/>
        </p:nvSpPr>
        <p:spPr>
          <a:xfrm>
            <a:off x="507998" y="1506022"/>
            <a:ext cx="2917373"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10" name="TextBox 9">
            <a:extLst>
              <a:ext uri="{FF2B5EF4-FFF2-40B4-BE49-F238E27FC236}">
                <a16:creationId xmlns:a16="http://schemas.microsoft.com/office/drawing/2014/main" id="{1F2A679C-7E82-2645-BE44-650411DADE45}"/>
              </a:ext>
            </a:extLst>
          </p:cNvPr>
          <p:cNvSpPr txBox="1"/>
          <p:nvPr/>
        </p:nvSpPr>
        <p:spPr>
          <a:xfrm>
            <a:off x="3933371" y="1506022"/>
            <a:ext cx="77941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2273019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FEA58-0E90-E9C1-F63A-F5FFD2CE087D}"/>
              </a:ext>
            </a:extLst>
          </p:cNvPr>
          <p:cNvSpPr>
            <a:spLocks noGrp="1"/>
          </p:cNvSpPr>
          <p:nvPr>
            <p:ph type="title"/>
          </p:nvPr>
        </p:nvSpPr>
        <p:spPr>
          <a:xfrm>
            <a:off x="130629" y="239488"/>
            <a:ext cx="11640458" cy="1037770"/>
          </a:xfrm>
        </p:spPr>
        <p:txBody>
          <a:bodyPr>
            <a:normAutofit fontScale="90000"/>
          </a:bodyPr>
          <a:lstStyle/>
          <a:p>
            <a:pPr algn="ctr"/>
            <a:r>
              <a:rPr lang="lv-LV" dirty="0"/>
              <a:t>II. Atbalsta saņemšanas nosacījumi aktivitātē     «Vietējās ekonomikas stiprināšanas iniciatīvas»</a:t>
            </a:r>
          </a:p>
        </p:txBody>
      </p:sp>
      <p:sp>
        <p:nvSpPr>
          <p:cNvPr id="3" name="Content Placeholder 2">
            <a:extLst>
              <a:ext uri="{FF2B5EF4-FFF2-40B4-BE49-F238E27FC236}">
                <a16:creationId xmlns:a16="http://schemas.microsoft.com/office/drawing/2014/main" id="{92F58AD6-63BE-D5A9-FB2B-96B9A26EE277}"/>
              </a:ext>
            </a:extLst>
          </p:cNvPr>
          <p:cNvSpPr>
            <a:spLocks noGrp="1"/>
          </p:cNvSpPr>
          <p:nvPr>
            <p:ph sz="half" idx="1"/>
          </p:nvPr>
        </p:nvSpPr>
        <p:spPr>
          <a:xfrm>
            <a:off x="130629" y="1690688"/>
            <a:ext cx="2830286" cy="4927825"/>
          </a:xfrm>
        </p:spPr>
        <p:txBody>
          <a:bodyPr>
            <a:noAutofit/>
          </a:bodyPr>
          <a:lstStyle/>
          <a:p>
            <a:pPr marL="0" indent="0" algn="just">
              <a:buNone/>
            </a:pPr>
            <a:r>
              <a:rPr lang="lv-LV" sz="1800" dirty="0"/>
              <a:t>12.</a:t>
            </a:r>
            <a:r>
              <a:rPr lang="lv-LV" sz="1800" dirty="0">
                <a:solidFill>
                  <a:srgbClr val="0070C0"/>
                </a:solidFill>
              </a:rPr>
              <a:t> </a:t>
            </a:r>
            <a:r>
              <a:rPr lang="lv-LV" sz="1800" dirty="0"/>
              <a:t>Nosakot atbalsta pretendenta apgrozījuma apmēru, iekļauj visu tā saistīto personu apgrozījumu.</a:t>
            </a:r>
          </a:p>
        </p:txBody>
      </p:sp>
      <p:sp>
        <p:nvSpPr>
          <p:cNvPr id="4" name="Content Placeholder 3">
            <a:extLst>
              <a:ext uri="{FF2B5EF4-FFF2-40B4-BE49-F238E27FC236}">
                <a16:creationId xmlns:a16="http://schemas.microsoft.com/office/drawing/2014/main" id="{BC33791E-AE10-7662-363B-CEF750C4EA72}"/>
              </a:ext>
            </a:extLst>
          </p:cNvPr>
          <p:cNvSpPr>
            <a:spLocks noGrp="1"/>
          </p:cNvSpPr>
          <p:nvPr>
            <p:ph sz="half" idx="2"/>
          </p:nvPr>
        </p:nvSpPr>
        <p:spPr>
          <a:xfrm>
            <a:off x="2960915" y="1690688"/>
            <a:ext cx="8810172" cy="4927825"/>
          </a:xfrm>
        </p:spPr>
        <p:txBody>
          <a:bodyPr>
            <a:normAutofit fontScale="32500" lnSpcReduction="20000"/>
          </a:bodyPr>
          <a:lstStyle/>
          <a:p>
            <a:pPr marL="0" indent="0" algn="just">
              <a:buNone/>
            </a:pPr>
            <a:r>
              <a:rPr lang="lv-LV" sz="6200" dirty="0">
                <a:solidFill>
                  <a:schemeClr val="accent6">
                    <a:lumMod val="75000"/>
                  </a:schemeClr>
                </a:solidFill>
              </a:rPr>
              <a:t>12. Atbalsta pretendenta apgrozījuma apmērā iekļauj tā saistīto personu apgrozījumu </a:t>
            </a:r>
            <a:r>
              <a:rPr lang="lv-LV" sz="6200" b="1" dirty="0">
                <a:solidFill>
                  <a:schemeClr val="accent6">
                    <a:lumMod val="75000"/>
                  </a:schemeClr>
                </a:solidFill>
              </a:rPr>
              <a:t>projekta īstenošanas nozarē un tirgus blakusnozarēs</a:t>
            </a:r>
            <a:r>
              <a:rPr lang="lv-LV" sz="6200" dirty="0">
                <a:solidFill>
                  <a:schemeClr val="accent6">
                    <a:lumMod val="75000"/>
                  </a:schemeClr>
                </a:solidFill>
              </a:rPr>
              <a:t>.</a:t>
            </a:r>
          </a:p>
          <a:p>
            <a:pPr marL="0" indent="0" algn="just">
              <a:buNone/>
            </a:pPr>
            <a:r>
              <a:rPr lang="lv-LV" sz="6200" i="1" dirty="0">
                <a:solidFill>
                  <a:srgbClr val="FF0000"/>
                </a:solidFill>
                <a:latin typeface="Times New Roman" panose="02020603050405020304" pitchFamily="18" charset="0"/>
                <a:cs typeface="Times New Roman" panose="02020603050405020304" pitchFamily="18" charset="0"/>
              </a:rPr>
              <a:t>Atbalsta </a:t>
            </a:r>
            <a:r>
              <a:rPr lang="lv-LV" sz="6200" b="1" i="1" dirty="0">
                <a:solidFill>
                  <a:srgbClr val="FF0000"/>
                </a:solidFill>
                <a:latin typeface="Times New Roman" panose="02020603050405020304" pitchFamily="18" charset="0"/>
                <a:cs typeface="Times New Roman" panose="02020603050405020304" pitchFamily="18" charset="0"/>
              </a:rPr>
              <a:t>pretendenta apgrozījuma apmēra noteikšanā, kas nepārsniedz 350 000 </a:t>
            </a:r>
            <a:r>
              <a:rPr lang="lv-LV" sz="6200" b="1" i="1" dirty="0" err="1">
                <a:solidFill>
                  <a:srgbClr val="FF0000"/>
                </a:solidFill>
                <a:latin typeface="Times New Roman" panose="02020603050405020304" pitchFamily="18" charset="0"/>
                <a:cs typeface="Times New Roman" panose="02020603050405020304" pitchFamily="18" charset="0"/>
              </a:rPr>
              <a:t>euro</a:t>
            </a:r>
            <a:r>
              <a:rPr lang="lv-LV" sz="6200" b="1" i="1" dirty="0">
                <a:solidFill>
                  <a:srgbClr val="FF0000"/>
                </a:solidFill>
                <a:latin typeface="Times New Roman" panose="02020603050405020304" pitchFamily="18" charset="0"/>
                <a:cs typeface="Times New Roman" panose="02020603050405020304" pitchFamily="18" charset="0"/>
              </a:rPr>
              <a:t> pēdējā noslēgtajā gadā pirms projekta iesniegšanas, ņem vērā to saistīto personu apgrozījumu, kuras ir saistītas ar projekta īstenošanas nozari un blakus tirgus nozari</a:t>
            </a:r>
            <a:r>
              <a:rPr lang="lv-LV" sz="6200" i="1" dirty="0">
                <a:solidFill>
                  <a:srgbClr val="FF0000"/>
                </a:solidFill>
                <a:latin typeface="Times New Roman" panose="02020603050405020304" pitchFamily="18" charset="0"/>
                <a:cs typeface="Times New Roman" panose="02020603050405020304" pitchFamily="18" charset="0"/>
              </a:rPr>
              <a:t>, tādējādi ļaujot ar šo atbalstu uzņēmējiem dažādot saimniecisko darbību. Saistītās personas tiek noteiktas atbilstoši noteikumos minētajam, un atbalsta saņēmēja apgrozījumā ieskaita tā saistīto personu apgrozījumu, kas attiecas uz projekta īstenošanas nozari vai ar to ekonomiski saistītām tirgus blakusnozarēm</a:t>
            </a:r>
            <a:r>
              <a:rPr lang="lv-LV" sz="6200" b="1" i="1" dirty="0">
                <a:solidFill>
                  <a:srgbClr val="FF0000"/>
                </a:solidFill>
                <a:latin typeface="Times New Roman" panose="02020603050405020304" pitchFamily="18" charset="0"/>
                <a:cs typeface="Times New Roman" panose="02020603050405020304" pitchFamily="18" charset="0"/>
              </a:rPr>
              <a:t>, </a:t>
            </a:r>
            <a:r>
              <a:rPr lang="lv-LV" sz="6200" i="1" dirty="0">
                <a:solidFill>
                  <a:srgbClr val="FF0000"/>
                </a:solidFill>
                <a:latin typeface="Times New Roman" panose="02020603050405020304" pitchFamily="18" charset="0"/>
                <a:cs typeface="Times New Roman" panose="02020603050405020304" pitchFamily="18" charset="0"/>
              </a:rPr>
              <a:t>t. i., līdzīgu, papildinošu vai savstarpēji saistītu saimniecisko darbību, lai nodrošinātu objektīvu atbalsta pretendenta ekonomiskā lieluma novērtējumu un novērstu mākslīgu darbības sadalīšanu starp saistītām personām. Piemēram, atbalsta pretendents projektā plāno izveidot lielās tehnikas servisa centru, bet tā saistītā persona nodarbojas ar mežsaimniecības darbībām, kuru īstenošanai nepieciešama mežsaimniecības tehnikas apkope un remonts. Tā kā projektā plānotie pakalpojumi ir nepieciešami arī saistītās personas saimnieciskās darbības nodrošināšanai, uzskatāms, ka abas darbības ir savstarpēji saistītas un attiecas uz </a:t>
            </a:r>
            <a:r>
              <a:rPr lang="lv-LV" sz="6200" i="1" dirty="0" err="1">
                <a:solidFill>
                  <a:srgbClr val="FF0000"/>
                </a:solidFill>
                <a:latin typeface="Times New Roman" panose="02020603050405020304" pitchFamily="18" charset="0"/>
                <a:cs typeface="Times New Roman" panose="02020603050405020304" pitchFamily="18" charset="0"/>
              </a:rPr>
              <a:t>blakustirgiem</a:t>
            </a:r>
            <a:r>
              <a:rPr lang="lv-LV" sz="6200" i="1" dirty="0">
                <a:solidFill>
                  <a:srgbClr val="FF0000"/>
                </a:solidFill>
                <a:latin typeface="Times New Roman" panose="02020603050405020304" pitchFamily="18" charset="0"/>
                <a:cs typeface="Times New Roman" panose="02020603050405020304" pitchFamily="18" charset="0"/>
              </a:rPr>
              <a:t>. Tādējādi saistītās personas apgrozījums tiks ņemts vērā, nosakot atbalsta pretendenta apgrozījuma apmēru. Savukārt, ja saistītā persona nodarbojas ar darbību, kas nav saistīta ar projekta īstenošanas nozari vai tās tirgus blakusnozarēm, piemēram, ēdināšanas pakalpojumu sniegšanu, tās apgrozījums netiek ieskaitīts.</a:t>
            </a:r>
          </a:p>
          <a:p>
            <a:pPr marL="0" indent="0">
              <a:buNone/>
            </a:pPr>
            <a:endParaRPr lang="lv-LV" sz="5100" dirty="0"/>
          </a:p>
        </p:txBody>
      </p:sp>
      <p:sp>
        <p:nvSpPr>
          <p:cNvPr id="8" name="TextBox 7">
            <a:extLst>
              <a:ext uri="{FF2B5EF4-FFF2-40B4-BE49-F238E27FC236}">
                <a16:creationId xmlns:a16="http://schemas.microsoft.com/office/drawing/2014/main" id="{7ACABE46-61CA-546A-048F-7787A16EE3B8}"/>
              </a:ext>
            </a:extLst>
          </p:cNvPr>
          <p:cNvSpPr txBox="1"/>
          <p:nvPr/>
        </p:nvSpPr>
        <p:spPr>
          <a:xfrm>
            <a:off x="130629" y="1320800"/>
            <a:ext cx="2830286"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10" name="TextBox 9">
            <a:extLst>
              <a:ext uri="{FF2B5EF4-FFF2-40B4-BE49-F238E27FC236}">
                <a16:creationId xmlns:a16="http://schemas.microsoft.com/office/drawing/2014/main" id="{A5F0AB48-A4C1-B8BD-E4C3-174FBF921ADC}"/>
              </a:ext>
            </a:extLst>
          </p:cNvPr>
          <p:cNvSpPr txBox="1"/>
          <p:nvPr/>
        </p:nvSpPr>
        <p:spPr>
          <a:xfrm>
            <a:off x="3091542" y="1299307"/>
            <a:ext cx="8679545"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1320615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D8A32-8BED-7D73-6B3F-DF316EB40B46}"/>
              </a:ext>
            </a:extLst>
          </p:cNvPr>
          <p:cNvSpPr>
            <a:spLocks noGrp="1"/>
          </p:cNvSpPr>
          <p:nvPr>
            <p:ph type="title"/>
          </p:nvPr>
        </p:nvSpPr>
        <p:spPr>
          <a:xfrm>
            <a:off x="130629" y="116114"/>
            <a:ext cx="11727542" cy="1146629"/>
          </a:xfrm>
        </p:spPr>
        <p:txBody>
          <a:bodyPr>
            <a:normAutofit fontScale="90000"/>
          </a:bodyPr>
          <a:lstStyle/>
          <a:p>
            <a:pPr algn="ctr"/>
            <a:r>
              <a:rPr lang="lv-LV" dirty="0"/>
              <a:t>II. Atbalsta saņemšanas nosacījumi aktivitātē      «Vietējās ekonomikas stiprināšanas iniciatīvas»</a:t>
            </a:r>
          </a:p>
        </p:txBody>
      </p:sp>
      <p:sp>
        <p:nvSpPr>
          <p:cNvPr id="3" name="Content Placeholder 2">
            <a:extLst>
              <a:ext uri="{FF2B5EF4-FFF2-40B4-BE49-F238E27FC236}">
                <a16:creationId xmlns:a16="http://schemas.microsoft.com/office/drawing/2014/main" id="{67D6776E-537E-26EC-185B-655F64602549}"/>
              </a:ext>
            </a:extLst>
          </p:cNvPr>
          <p:cNvSpPr>
            <a:spLocks noGrp="1"/>
          </p:cNvSpPr>
          <p:nvPr>
            <p:ph sz="half" idx="1"/>
          </p:nvPr>
        </p:nvSpPr>
        <p:spPr>
          <a:xfrm>
            <a:off x="435430" y="1825625"/>
            <a:ext cx="5413828" cy="4351338"/>
          </a:xfrm>
        </p:spPr>
        <p:txBody>
          <a:bodyPr>
            <a:normAutofit fontScale="77500" lnSpcReduction="20000"/>
          </a:bodyPr>
          <a:lstStyle/>
          <a:p>
            <a:pPr marL="0" indent="0" algn="just">
              <a:buNone/>
            </a:pPr>
            <a:r>
              <a:rPr lang="lv-LV" dirty="0"/>
              <a:t>16.2.1 šo noteikumu 9.1 punktā minētajā gadījumā atbalsta pretendents ar projektam pievienoto finanšu plānu apliecina saimnieciskās darbības ekonomisko dzīvotspēju un spēju īstenot projektu un sasniegt projekta mērķi. Atbilstoši finanšu plānam starp ieņēmumiem un izdevumiem ir pozitīvs atlikums pēdējā noslēgtajā gadā pirms projekta iesniegšanas </a:t>
            </a:r>
            <a:r>
              <a:rPr lang="lv-LV" b="1" dirty="0"/>
              <a:t>un pēdējā projekta īstenošanas gadā</a:t>
            </a:r>
            <a:r>
              <a:rPr lang="lv-LV" dirty="0"/>
              <a:t>, bet šo noteikumu 11.1.2. un 11.3.2. apakšpunktā minētajiem atbalsta pretendentiem – projekta iesnieguma iesniegšanas gadā un visos projekta īstenošanas gados;</a:t>
            </a:r>
          </a:p>
        </p:txBody>
      </p:sp>
      <p:sp>
        <p:nvSpPr>
          <p:cNvPr id="4" name="Content Placeholder 3">
            <a:extLst>
              <a:ext uri="{FF2B5EF4-FFF2-40B4-BE49-F238E27FC236}">
                <a16:creationId xmlns:a16="http://schemas.microsoft.com/office/drawing/2014/main" id="{11EE3B25-C7BE-0130-9853-4690E02486A6}"/>
              </a:ext>
            </a:extLst>
          </p:cNvPr>
          <p:cNvSpPr>
            <a:spLocks noGrp="1"/>
          </p:cNvSpPr>
          <p:nvPr>
            <p:ph sz="half" idx="2"/>
          </p:nvPr>
        </p:nvSpPr>
        <p:spPr/>
        <p:txBody>
          <a:bodyPr>
            <a:normAutofit fontScale="77500" lnSpcReduction="20000"/>
          </a:bodyPr>
          <a:lstStyle/>
          <a:p>
            <a:pPr marL="0" indent="0" algn="just">
              <a:buNone/>
            </a:pPr>
            <a:r>
              <a:rPr lang="lv-LV" dirty="0">
                <a:solidFill>
                  <a:schemeClr val="accent6">
                    <a:lumMod val="75000"/>
                  </a:schemeClr>
                </a:solidFill>
              </a:rPr>
              <a:t>16.2.</a:t>
            </a:r>
            <a:r>
              <a:rPr lang="lv-LV" baseline="30000" dirty="0">
                <a:solidFill>
                  <a:schemeClr val="accent6">
                    <a:lumMod val="75000"/>
                  </a:schemeClr>
                </a:solidFill>
              </a:rPr>
              <a:t>1</a:t>
            </a:r>
            <a:r>
              <a:rPr lang="lv-LV" dirty="0">
                <a:solidFill>
                  <a:schemeClr val="accent6">
                    <a:lumMod val="75000"/>
                  </a:schemeClr>
                </a:solidFill>
              </a:rPr>
              <a:t> šo noteikumu </a:t>
            </a:r>
            <a:r>
              <a:rPr lang="lv-LV" dirty="0">
                <a:solidFill>
                  <a:schemeClr val="accent6">
                    <a:lumMod val="75000"/>
                  </a:schemeClr>
                </a:solidFill>
                <a:hlinkClick r:id="rId2">
                  <a:extLst>
                    <a:ext uri="{A12FA001-AC4F-418D-AE19-62706E023703}">
                      <ahyp:hlinkClr xmlns:ahyp="http://schemas.microsoft.com/office/drawing/2018/hyperlinkcolor" val="tx"/>
                    </a:ext>
                  </a:extLst>
                </a:hlinkClick>
              </a:rPr>
              <a:t>9.</a:t>
            </a:r>
            <a:r>
              <a:rPr lang="lv-LV" baseline="30000" dirty="0">
                <a:solidFill>
                  <a:schemeClr val="accent6">
                    <a:lumMod val="75000"/>
                  </a:schemeClr>
                </a:solidFill>
                <a:hlinkClick r:id="rId2">
                  <a:extLst>
                    <a:ext uri="{A12FA001-AC4F-418D-AE19-62706E023703}">
                      <ahyp:hlinkClr xmlns:ahyp="http://schemas.microsoft.com/office/drawing/2018/hyperlinkcolor" val="tx"/>
                    </a:ext>
                  </a:extLst>
                </a:hlinkClick>
              </a:rPr>
              <a:t>1</a:t>
            </a:r>
            <a:r>
              <a:rPr lang="lv-LV" dirty="0">
                <a:solidFill>
                  <a:schemeClr val="accent6">
                    <a:lumMod val="75000"/>
                  </a:schemeClr>
                </a:solidFill>
                <a:hlinkClick r:id="rId2">
                  <a:extLst>
                    <a:ext uri="{A12FA001-AC4F-418D-AE19-62706E023703}">
                      <ahyp:hlinkClr xmlns:ahyp="http://schemas.microsoft.com/office/drawing/2018/hyperlinkcolor" val="tx"/>
                    </a:ext>
                  </a:extLst>
                </a:hlinkClick>
              </a:rPr>
              <a:t> punktā</a:t>
            </a:r>
            <a:r>
              <a:rPr lang="lv-LV" dirty="0">
                <a:solidFill>
                  <a:schemeClr val="accent6">
                    <a:lumMod val="75000"/>
                  </a:schemeClr>
                </a:solidFill>
              </a:rPr>
              <a:t> minētajā gadījumā atbalsta pretendents ar projektam pievienoto finanšu plānu apliecina saimnieciskās darbības ekonomisko dzīvotspēju un spēju īstenot projektu un sasniegt tā mērķi. </a:t>
            </a:r>
          </a:p>
          <a:p>
            <a:pPr marL="0" indent="0" algn="just">
              <a:buNone/>
            </a:pPr>
            <a:r>
              <a:rPr lang="lv-LV" dirty="0">
                <a:solidFill>
                  <a:schemeClr val="accent6">
                    <a:lumMod val="75000"/>
                  </a:schemeClr>
                </a:solidFill>
              </a:rPr>
              <a:t>Atbilstoši finanšu plānam starp ieņēmumiem un izdevumiem ir pozitīvs atlikums pēdējā noslēgtajā gadā pirms projekta iesniegšanas </a:t>
            </a:r>
            <a:r>
              <a:rPr lang="lv-LV" b="1" dirty="0">
                <a:solidFill>
                  <a:schemeClr val="accent6">
                    <a:lumMod val="75000"/>
                  </a:schemeClr>
                </a:solidFill>
              </a:rPr>
              <a:t>un pirmajā gadā pēc projekta īstenošana</a:t>
            </a:r>
            <a:r>
              <a:rPr lang="lv-LV" dirty="0">
                <a:solidFill>
                  <a:schemeClr val="accent6">
                    <a:lumMod val="75000"/>
                  </a:schemeClr>
                </a:solidFill>
              </a:rPr>
              <a:t>s, bet šo noteikumu ​</a:t>
            </a:r>
            <a:r>
              <a:rPr lang="lv-LV" dirty="0">
                <a:solidFill>
                  <a:schemeClr val="accent6">
                    <a:lumMod val="75000"/>
                  </a:schemeClr>
                </a:solidFill>
                <a:hlinkClick r:id="rId3">
                  <a:extLst>
                    <a:ext uri="{A12FA001-AC4F-418D-AE19-62706E023703}">
                      <ahyp:hlinkClr xmlns:ahyp="http://schemas.microsoft.com/office/drawing/2018/hyperlinkcolor" val="tx"/>
                    </a:ext>
                  </a:extLst>
                </a:hlinkClick>
              </a:rPr>
              <a:t>11.1.2.</a:t>
            </a:r>
            <a:r>
              <a:rPr lang="lv-LV" dirty="0">
                <a:solidFill>
                  <a:schemeClr val="accent6">
                    <a:lumMod val="75000"/>
                  </a:schemeClr>
                </a:solidFill>
              </a:rPr>
              <a:t> un </a:t>
            </a:r>
            <a:r>
              <a:rPr lang="lv-LV" dirty="0">
                <a:solidFill>
                  <a:schemeClr val="accent6">
                    <a:lumMod val="75000"/>
                  </a:schemeClr>
                </a:solidFill>
                <a:hlinkClick r:id="rId4">
                  <a:extLst>
                    <a:ext uri="{A12FA001-AC4F-418D-AE19-62706E023703}">
                      <ahyp:hlinkClr xmlns:ahyp="http://schemas.microsoft.com/office/drawing/2018/hyperlinkcolor" val="tx"/>
                    </a:ext>
                  </a:extLst>
                </a:hlinkClick>
              </a:rPr>
              <a:t>11.3.2. apakšpunktā</a:t>
            </a:r>
            <a:r>
              <a:rPr lang="lv-LV" dirty="0">
                <a:solidFill>
                  <a:schemeClr val="accent6">
                    <a:lumMod val="75000"/>
                  </a:schemeClr>
                </a:solidFill>
              </a:rPr>
              <a:t> minētajiem atbalsta pretendentiem – </a:t>
            </a:r>
            <a:r>
              <a:rPr lang="lv-LV" b="1" dirty="0">
                <a:solidFill>
                  <a:schemeClr val="accent6">
                    <a:lumMod val="75000"/>
                  </a:schemeClr>
                </a:solidFill>
              </a:rPr>
              <a:t>arī </a:t>
            </a:r>
            <a:r>
              <a:rPr lang="lv-LV" dirty="0">
                <a:solidFill>
                  <a:schemeClr val="accent6">
                    <a:lumMod val="75000"/>
                  </a:schemeClr>
                </a:solidFill>
              </a:rPr>
              <a:t>projekta iesnieguma iesniegšanas gadā un visos projekta īstenošanas gados;</a:t>
            </a:r>
          </a:p>
        </p:txBody>
      </p:sp>
      <p:sp>
        <p:nvSpPr>
          <p:cNvPr id="6" name="TextBox 5">
            <a:extLst>
              <a:ext uri="{FF2B5EF4-FFF2-40B4-BE49-F238E27FC236}">
                <a16:creationId xmlns:a16="http://schemas.microsoft.com/office/drawing/2014/main" id="{775E40BA-942A-4C59-2597-43D222278FD8}"/>
              </a:ext>
            </a:extLst>
          </p:cNvPr>
          <p:cNvSpPr txBox="1"/>
          <p:nvPr/>
        </p:nvSpPr>
        <p:spPr>
          <a:xfrm>
            <a:off x="435429" y="1398236"/>
            <a:ext cx="5413828"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23CE2604-6BB8-4FED-0D45-FB483BBF92FA}"/>
              </a:ext>
            </a:extLst>
          </p:cNvPr>
          <p:cNvSpPr txBox="1"/>
          <p:nvPr/>
        </p:nvSpPr>
        <p:spPr>
          <a:xfrm>
            <a:off x="6172200" y="1398236"/>
            <a:ext cx="5584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3789870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E0D7D3E-A777-CEC2-C289-E6088A41EC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E5CC14-C7F3-1E70-01E4-E8358F03E334}"/>
              </a:ext>
            </a:extLst>
          </p:cNvPr>
          <p:cNvSpPr>
            <a:spLocks noGrp="1"/>
          </p:cNvSpPr>
          <p:nvPr>
            <p:ph type="title"/>
          </p:nvPr>
        </p:nvSpPr>
        <p:spPr>
          <a:xfrm>
            <a:off x="391886" y="365126"/>
            <a:ext cx="11306628" cy="1033110"/>
          </a:xfrm>
        </p:spPr>
        <p:txBody>
          <a:bodyPr>
            <a:normAutofit fontScale="90000"/>
          </a:bodyPr>
          <a:lstStyle/>
          <a:p>
            <a:pPr algn="ctr"/>
            <a:r>
              <a:rPr lang="lv-LV" dirty="0"/>
              <a:t>II. Atbalsta saņemšanas nosacījumi aktivitātē  «Vietējās ekonomikas stiprināšanas iniciatīvas»</a:t>
            </a:r>
          </a:p>
        </p:txBody>
      </p:sp>
      <p:sp>
        <p:nvSpPr>
          <p:cNvPr id="3" name="Content Placeholder 2">
            <a:extLst>
              <a:ext uri="{FF2B5EF4-FFF2-40B4-BE49-F238E27FC236}">
                <a16:creationId xmlns:a16="http://schemas.microsoft.com/office/drawing/2014/main" id="{16EAF2F8-02C5-8DF9-F7F7-60EF9DA6A749}"/>
              </a:ext>
            </a:extLst>
          </p:cNvPr>
          <p:cNvSpPr>
            <a:spLocks noGrp="1"/>
          </p:cNvSpPr>
          <p:nvPr>
            <p:ph sz="half" idx="1"/>
          </p:nvPr>
        </p:nvSpPr>
        <p:spPr>
          <a:xfrm>
            <a:off x="333830" y="2141535"/>
            <a:ext cx="5471884" cy="4351339"/>
          </a:xfrm>
        </p:spPr>
        <p:txBody>
          <a:bodyPr>
            <a:noAutofit/>
          </a:bodyPr>
          <a:lstStyle/>
          <a:p>
            <a:pPr marL="0" indent="0" algn="just">
              <a:buNone/>
            </a:pPr>
            <a:r>
              <a:rPr lang="lv-LV" sz="1800" dirty="0"/>
              <a:t>16.1. atbalsta pretendents vai neviens no kopprojekta dalībniekiem neatbilst nevienai no grūtībās nonākuša saimnieciskās darbības veicēja pazīmēm, kas noteiktas normatīvajos aktos par valsts un Eiropas Savienības atbalsta piešķiršanas, administrēšanas un uzraudzības vispārējo kārtību lauku un zivsaimniecības attīstībai. Ja atbalsta pretendents vai kopprojekta dalībnieks atbilst kādai no grūtībās nonākuša saimnieciskās darbības veicēja pazīmēm, atbalsta pretendents iesniedz Lauku atbalsta dienestā zvērināta revidenta apstiprinātu operatīvo (</a:t>
            </a:r>
            <a:r>
              <a:rPr lang="lv-LV" sz="1800" dirty="0" err="1"/>
              <a:t>starpperiodu</a:t>
            </a:r>
            <a:r>
              <a:rPr lang="lv-LV" sz="1800" dirty="0"/>
              <a:t>) pārskatu, kas apliecina, ka grūtībās nonākuša saimnieciskās darbības veicēja pazīmes ir novērstas. Minētā prasība attiecas arī uz atbalsta pretendentu, kas projektā īsteno šo noteikumu 24. punktā minēto darbību;</a:t>
            </a:r>
          </a:p>
        </p:txBody>
      </p:sp>
      <p:sp>
        <p:nvSpPr>
          <p:cNvPr id="4" name="Content Placeholder 3">
            <a:extLst>
              <a:ext uri="{FF2B5EF4-FFF2-40B4-BE49-F238E27FC236}">
                <a16:creationId xmlns:a16="http://schemas.microsoft.com/office/drawing/2014/main" id="{51D02690-0954-F647-3D24-8D0AA3877C52}"/>
              </a:ext>
            </a:extLst>
          </p:cNvPr>
          <p:cNvSpPr>
            <a:spLocks noGrp="1"/>
          </p:cNvSpPr>
          <p:nvPr>
            <p:ph sz="half" idx="2"/>
          </p:nvPr>
        </p:nvSpPr>
        <p:spPr>
          <a:xfrm>
            <a:off x="6172199" y="2136899"/>
            <a:ext cx="5584371" cy="4040063"/>
          </a:xfrm>
        </p:spPr>
        <p:txBody>
          <a:bodyPr>
            <a:normAutofit/>
          </a:bodyPr>
          <a:lstStyle/>
          <a:p>
            <a:pPr marL="0" indent="0" algn="just">
              <a:buNone/>
            </a:pPr>
            <a:r>
              <a:rPr lang="lv-LV" sz="2000" b="1" i="1" dirty="0">
                <a:solidFill>
                  <a:srgbClr val="FF0000"/>
                </a:solidFill>
                <a:latin typeface="Times New Roman" panose="02020603050405020304" pitchFamily="18" charset="0"/>
                <a:cs typeface="Times New Roman" panose="02020603050405020304" pitchFamily="18" charset="0"/>
              </a:rPr>
              <a:t>Svītrots nosacījums, kas paredzēja vērtēt, vai atbalsta pretendentam nav grūtībās nonākuša saimnieciskās darbības veicēja pazīmes</a:t>
            </a:r>
            <a:r>
              <a:rPr lang="lv-LV" sz="2000" i="1" dirty="0">
                <a:solidFill>
                  <a:srgbClr val="FF0000"/>
                </a:solidFill>
                <a:latin typeface="Times New Roman" panose="02020603050405020304" pitchFamily="18" charset="0"/>
                <a:cs typeface="Times New Roman" panose="02020603050405020304" pitchFamily="18" charset="0"/>
              </a:rPr>
              <a:t>, jo intervencē šāda prasība nav noteikta kā obligāta atbilstoši komercdarbības atbalsta regulējumam. Vienlaikus Lauku atbalsta dienests vērtē pareizas finanšu pārvaldības principa ievērošanu! </a:t>
            </a:r>
          </a:p>
        </p:txBody>
      </p:sp>
      <p:sp>
        <p:nvSpPr>
          <p:cNvPr id="6" name="TextBox 5">
            <a:extLst>
              <a:ext uri="{FF2B5EF4-FFF2-40B4-BE49-F238E27FC236}">
                <a16:creationId xmlns:a16="http://schemas.microsoft.com/office/drawing/2014/main" id="{42CABAC0-4C25-FFDE-CCB5-CB97DC527FCF}"/>
              </a:ext>
            </a:extLst>
          </p:cNvPr>
          <p:cNvSpPr txBox="1"/>
          <p:nvPr/>
        </p:nvSpPr>
        <p:spPr>
          <a:xfrm>
            <a:off x="435430" y="1633765"/>
            <a:ext cx="5370284"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C02694BE-147B-0730-AA8D-A6EC1FE66F89}"/>
              </a:ext>
            </a:extLst>
          </p:cNvPr>
          <p:cNvSpPr txBox="1"/>
          <p:nvPr/>
        </p:nvSpPr>
        <p:spPr>
          <a:xfrm>
            <a:off x="6172198" y="1633765"/>
            <a:ext cx="5584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2095793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30CB791-9E81-2E02-0792-4B155E2CAE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8C2570-E43E-B13C-BFF6-2AD8A298BB45}"/>
              </a:ext>
            </a:extLst>
          </p:cNvPr>
          <p:cNvSpPr>
            <a:spLocks noGrp="1"/>
          </p:cNvSpPr>
          <p:nvPr>
            <p:ph type="title"/>
          </p:nvPr>
        </p:nvSpPr>
        <p:spPr>
          <a:xfrm>
            <a:off x="257627" y="137886"/>
            <a:ext cx="11702143" cy="1081314"/>
          </a:xfrm>
        </p:spPr>
        <p:txBody>
          <a:bodyPr>
            <a:normAutofit fontScale="90000"/>
          </a:bodyPr>
          <a:lstStyle/>
          <a:p>
            <a:pPr algn="ctr"/>
            <a:r>
              <a:rPr lang="lv-LV" dirty="0"/>
              <a:t>II. Atbalsta saņemšanas nosacījumi aktivitātē       «Vietējās ekonomikas stiprināšanas iniciatīvas»</a:t>
            </a:r>
          </a:p>
        </p:txBody>
      </p:sp>
      <p:sp>
        <p:nvSpPr>
          <p:cNvPr id="3" name="Content Placeholder 2">
            <a:extLst>
              <a:ext uri="{FF2B5EF4-FFF2-40B4-BE49-F238E27FC236}">
                <a16:creationId xmlns:a16="http://schemas.microsoft.com/office/drawing/2014/main" id="{63540E06-80A7-087E-700B-B9A4637D4522}"/>
              </a:ext>
            </a:extLst>
          </p:cNvPr>
          <p:cNvSpPr>
            <a:spLocks noGrp="1"/>
          </p:cNvSpPr>
          <p:nvPr>
            <p:ph sz="half" idx="1"/>
          </p:nvPr>
        </p:nvSpPr>
        <p:spPr>
          <a:xfrm>
            <a:off x="185057" y="2044927"/>
            <a:ext cx="4601028" cy="4675187"/>
          </a:xfrm>
        </p:spPr>
        <p:txBody>
          <a:bodyPr>
            <a:noAutofit/>
          </a:bodyPr>
          <a:lstStyle/>
          <a:p>
            <a:pPr marL="0" indent="0">
              <a:buNone/>
            </a:pPr>
            <a:r>
              <a:rPr lang="lv-LV" sz="2000" dirty="0"/>
              <a:t>N/a</a:t>
            </a:r>
          </a:p>
          <a:p>
            <a:pPr marL="0" indent="0">
              <a:buNone/>
            </a:pPr>
            <a:endParaRPr lang="lv-LV" sz="2000" dirty="0">
              <a:solidFill>
                <a:srgbClr val="0070C0"/>
              </a:solidFill>
            </a:endParaRPr>
          </a:p>
          <a:p>
            <a:pPr marL="0" indent="0" algn="just">
              <a:buNone/>
            </a:pPr>
            <a:endParaRPr lang="lv-LV" sz="1800" dirty="0"/>
          </a:p>
          <a:p>
            <a:pPr marL="0" indent="0" algn="just">
              <a:buNone/>
            </a:pPr>
            <a:r>
              <a:rPr lang="lv-LV" sz="1800" dirty="0"/>
              <a:t>65. Projektu uzraudzības periods ir 5 gadi. Ja projekta kopējā attiecināmo izmaksu summa nepārsniedz 50 000 </a:t>
            </a:r>
            <a:r>
              <a:rPr lang="lv-LV" sz="1800" dirty="0" err="1"/>
              <a:t>euro</a:t>
            </a:r>
            <a:r>
              <a:rPr lang="lv-LV" sz="1800" dirty="0"/>
              <a:t>, pēc atbalsta saņēmēja izvēles var noteikt trīs gadus ilgu projekta uzraudzības periodu. Projektu uzraudzības periodu nepiemēro projektiem, kas ietver šo noteikumu 35.5. vai tikai 33.5. apakšpunktā minētās izmaksas. Projektiem, kas saistīti ar darbinieku produktivitātes kāpināšanu, uzraudzības periods ir 18 mēneši pēc pēdējā maksājuma pieprasījuma iesniegšanas Lauku atbalsta dienestā</a:t>
            </a:r>
          </a:p>
        </p:txBody>
      </p:sp>
      <p:sp>
        <p:nvSpPr>
          <p:cNvPr id="4" name="Content Placeholder 3">
            <a:extLst>
              <a:ext uri="{FF2B5EF4-FFF2-40B4-BE49-F238E27FC236}">
                <a16:creationId xmlns:a16="http://schemas.microsoft.com/office/drawing/2014/main" id="{00E89CFD-6FB5-3390-2F04-761E4B0EF84A}"/>
              </a:ext>
            </a:extLst>
          </p:cNvPr>
          <p:cNvSpPr>
            <a:spLocks noGrp="1"/>
          </p:cNvSpPr>
          <p:nvPr>
            <p:ph sz="half" idx="2"/>
          </p:nvPr>
        </p:nvSpPr>
        <p:spPr>
          <a:xfrm>
            <a:off x="4978400" y="2006374"/>
            <a:ext cx="7082971" cy="4851626"/>
          </a:xfrm>
        </p:spPr>
        <p:txBody>
          <a:bodyPr>
            <a:noAutofit/>
          </a:bodyPr>
          <a:lstStyle/>
          <a:p>
            <a:pPr marL="0" indent="0" algn="just">
              <a:buNone/>
            </a:pPr>
            <a:r>
              <a:rPr lang="lv-LV" sz="1800" dirty="0">
                <a:solidFill>
                  <a:schemeClr val="accent6">
                    <a:lumMod val="75000"/>
                  </a:schemeClr>
                </a:solidFill>
              </a:rPr>
              <a:t>16.6. pēc projekta īstenošanas šo noteikumu </a:t>
            </a:r>
            <a:r>
              <a:rPr lang="lv-LV" sz="1800" dirty="0">
                <a:solidFill>
                  <a:schemeClr val="accent6">
                    <a:lumMod val="75000"/>
                  </a:schemeClr>
                </a:solidFill>
                <a:hlinkClick r:id="rId2">
                  <a:extLst>
                    <a:ext uri="{A12FA001-AC4F-418D-AE19-62706E023703}">
                      <ahyp:hlinkClr xmlns:ahyp="http://schemas.microsoft.com/office/drawing/2018/hyperlinkcolor" val="tx"/>
                    </a:ext>
                  </a:extLst>
                </a:hlinkClick>
              </a:rPr>
              <a:t>​</a:t>
            </a:r>
            <a:r>
              <a:rPr lang="lv-LV" sz="1800" dirty="0">
                <a:solidFill>
                  <a:schemeClr val="accent6">
                    <a:lumMod val="75000"/>
                  </a:schemeClr>
                </a:solidFill>
                <a:hlinkClick r:id="rId3">
                  <a:extLst>
                    <a:ext uri="{A12FA001-AC4F-418D-AE19-62706E023703}">
                      <ahyp:hlinkClr xmlns:ahyp="http://schemas.microsoft.com/office/drawing/2018/hyperlinkcolor" val="tx"/>
                    </a:ext>
                  </a:extLst>
                </a:hlinkClick>
              </a:rPr>
              <a:t>9.</a:t>
            </a:r>
            <a:r>
              <a:rPr lang="lv-LV" sz="1800" baseline="30000" dirty="0">
                <a:solidFill>
                  <a:schemeClr val="accent6">
                    <a:lumMod val="75000"/>
                  </a:schemeClr>
                </a:solidFill>
                <a:hlinkClick r:id="rId3">
                  <a:extLst>
                    <a:ext uri="{A12FA001-AC4F-418D-AE19-62706E023703}">
                      <ahyp:hlinkClr xmlns:ahyp="http://schemas.microsoft.com/office/drawing/2018/hyperlinkcolor" val="tx"/>
                    </a:ext>
                  </a:extLst>
                </a:hlinkClick>
              </a:rPr>
              <a:t>1</a:t>
            </a:r>
            <a:r>
              <a:rPr lang="lv-LV" sz="1800" dirty="0">
                <a:solidFill>
                  <a:schemeClr val="accent6">
                    <a:lumMod val="75000"/>
                  </a:schemeClr>
                </a:solidFill>
                <a:hlinkClick r:id="rId3">
                  <a:extLst>
                    <a:ext uri="{A12FA001-AC4F-418D-AE19-62706E023703}">
                      <ahyp:hlinkClr xmlns:ahyp="http://schemas.microsoft.com/office/drawing/2018/hyperlinkcolor" val="tx"/>
                    </a:ext>
                  </a:extLst>
                </a:hlinkClick>
              </a:rPr>
              <a:t> punktā</a:t>
            </a:r>
            <a:r>
              <a:rPr lang="lv-LV" sz="1800" dirty="0">
                <a:solidFill>
                  <a:schemeClr val="accent6">
                    <a:lumMod val="75000"/>
                  </a:schemeClr>
                </a:solidFill>
              </a:rPr>
              <a:t> minētā atbalsta saņēmējs (izņemot pašvaldības un atbalsta saņēmējus, kas īsteno projektu, kurā ir tikai ar nodarbināto produktivitātes kāpināšanu vai sabiedriskajām attiecībām saistītas izmaksas) veic saimniecisko darbību. </a:t>
            </a:r>
          </a:p>
          <a:p>
            <a:pPr marL="0" indent="0" algn="just">
              <a:buNone/>
            </a:pPr>
            <a:r>
              <a:rPr lang="lv-LV" sz="1800" dirty="0">
                <a:solidFill>
                  <a:schemeClr val="accent6">
                    <a:lumMod val="75000"/>
                  </a:schemeClr>
                </a:solidFill>
              </a:rPr>
              <a:t>65. Projektu uzraudzības periods ir 5 gadi, bet projektiem, kuru kopējā </a:t>
            </a:r>
            <a:r>
              <a:rPr lang="lv-LV" sz="1800" b="1" dirty="0">
                <a:solidFill>
                  <a:schemeClr val="accent6">
                    <a:lumMod val="75000"/>
                  </a:schemeClr>
                </a:solidFill>
              </a:rPr>
              <a:t>attiecināmo izmaksu summa nepārsniedz 50 000 </a:t>
            </a:r>
            <a:r>
              <a:rPr lang="lv-LV" sz="1800" b="1" i="1" dirty="0" err="1">
                <a:solidFill>
                  <a:schemeClr val="accent6">
                    <a:lumMod val="75000"/>
                  </a:schemeClr>
                </a:solidFill>
              </a:rPr>
              <a:t>euro</a:t>
            </a:r>
            <a:r>
              <a:rPr lang="lv-LV" sz="1800" b="1" dirty="0">
                <a:solidFill>
                  <a:schemeClr val="accent6">
                    <a:lumMod val="75000"/>
                  </a:schemeClr>
                </a:solidFill>
              </a:rPr>
              <a:t>, </a:t>
            </a:r>
            <a:r>
              <a:rPr lang="lv-LV" sz="1800" b="1" i="1" dirty="0">
                <a:solidFill>
                  <a:schemeClr val="accent6">
                    <a:lumMod val="75000"/>
                  </a:schemeClr>
                </a:solidFill>
              </a:rPr>
              <a:t>– </a:t>
            </a:r>
            <a:r>
              <a:rPr lang="lv-LV" sz="1800" b="1" dirty="0">
                <a:solidFill>
                  <a:schemeClr val="accent6">
                    <a:lumMod val="75000"/>
                  </a:schemeClr>
                </a:solidFill>
              </a:rPr>
              <a:t>trīs gadi. Projektu uzraudzības periodu nepiemēro projektiem, kuri ietver šo noteikumu </a:t>
            </a:r>
            <a:r>
              <a:rPr lang="lv-LV" sz="1800" b="1" dirty="0">
                <a:solidFill>
                  <a:schemeClr val="accent6">
                    <a:lumMod val="75000"/>
                  </a:schemeClr>
                </a:solidFill>
                <a:hlinkClick r:id="rId4">
                  <a:extLst>
                    <a:ext uri="{A12FA001-AC4F-418D-AE19-62706E023703}">
                      <ahyp:hlinkClr xmlns:ahyp="http://schemas.microsoft.com/office/drawing/2018/hyperlinkcolor" val="tx"/>
                    </a:ext>
                  </a:extLst>
                </a:hlinkClick>
              </a:rPr>
              <a:t>35.5. apakšpunktā</a:t>
            </a:r>
            <a:r>
              <a:rPr lang="lv-LV" sz="1800" b="1" dirty="0">
                <a:solidFill>
                  <a:schemeClr val="accent6">
                    <a:lumMod val="75000"/>
                  </a:schemeClr>
                </a:solidFill>
              </a:rPr>
              <a:t> vai tikai </a:t>
            </a:r>
            <a:r>
              <a:rPr lang="lv-LV" sz="1800" b="1" dirty="0">
                <a:solidFill>
                  <a:schemeClr val="accent6">
                    <a:lumMod val="75000"/>
                  </a:schemeClr>
                </a:solidFill>
                <a:hlinkClick r:id="rId5">
                  <a:extLst>
                    <a:ext uri="{A12FA001-AC4F-418D-AE19-62706E023703}">
                      <ahyp:hlinkClr xmlns:ahyp="http://schemas.microsoft.com/office/drawing/2018/hyperlinkcolor" val="tx"/>
                    </a:ext>
                  </a:extLst>
                </a:hlinkClick>
              </a:rPr>
              <a:t>33.5.</a:t>
            </a:r>
            <a:r>
              <a:rPr lang="lv-LV" sz="1800" b="1" dirty="0">
                <a:solidFill>
                  <a:schemeClr val="accent6">
                    <a:lumMod val="75000"/>
                  </a:schemeClr>
                </a:solidFill>
              </a:rPr>
              <a:t> vai </a:t>
            </a:r>
            <a:r>
              <a:rPr lang="lv-LV" sz="1800" b="1" dirty="0">
                <a:solidFill>
                  <a:schemeClr val="accent6">
                    <a:lumMod val="75000"/>
                  </a:schemeClr>
                </a:solidFill>
                <a:hlinkClick r:id="rId6">
                  <a:extLst>
                    <a:ext uri="{A12FA001-AC4F-418D-AE19-62706E023703}">
                      <ahyp:hlinkClr xmlns:ahyp="http://schemas.microsoft.com/office/drawing/2018/hyperlinkcolor" val="tx"/>
                    </a:ext>
                  </a:extLst>
                </a:hlinkClick>
              </a:rPr>
              <a:t>33.7. apakšpunktā</a:t>
            </a:r>
            <a:r>
              <a:rPr lang="lv-LV" sz="1800" b="1" dirty="0">
                <a:solidFill>
                  <a:schemeClr val="accent6">
                    <a:lumMod val="75000"/>
                  </a:schemeClr>
                </a:solidFill>
              </a:rPr>
              <a:t> minētās izmaksas vai par kuriem saņem šo noteikumu </a:t>
            </a:r>
            <a:r>
              <a:rPr lang="lv-LV" sz="1800" b="1" dirty="0">
                <a:solidFill>
                  <a:schemeClr val="accent6">
                    <a:lumMod val="75000"/>
                  </a:schemeClr>
                </a:solidFill>
                <a:hlinkClick r:id="rId7">
                  <a:extLst>
                    <a:ext uri="{A12FA001-AC4F-418D-AE19-62706E023703}">
                      <ahyp:hlinkClr xmlns:ahyp="http://schemas.microsoft.com/office/drawing/2018/hyperlinkcolor" val="tx"/>
                    </a:ext>
                  </a:extLst>
                </a:hlinkClick>
              </a:rPr>
              <a:t>27. punktā</a:t>
            </a:r>
            <a:r>
              <a:rPr lang="lv-LV" sz="1800" b="1" dirty="0">
                <a:solidFill>
                  <a:schemeClr val="accent6">
                    <a:lumMod val="75000"/>
                  </a:schemeClr>
                </a:solidFill>
              </a:rPr>
              <a:t> minēto fiksētas summas maksājumu "Jauniešu iniciatīvas". </a:t>
            </a:r>
            <a:r>
              <a:rPr lang="lv-LV" sz="1800" dirty="0">
                <a:solidFill>
                  <a:schemeClr val="accent6">
                    <a:lumMod val="75000"/>
                  </a:schemeClr>
                </a:solidFill>
              </a:rPr>
              <a:t>Projektiem, kuri saistīti tikai ar darbinieku produktivitātes kāpināšanu un uz kuriem attiecas šo noteikumu </a:t>
            </a:r>
            <a:r>
              <a:rPr lang="lv-LV" sz="1800" dirty="0">
                <a:solidFill>
                  <a:schemeClr val="accent6">
                    <a:lumMod val="75000"/>
                  </a:schemeClr>
                </a:solidFill>
                <a:hlinkClick r:id="rId8">
                  <a:extLst>
                    <a:ext uri="{A12FA001-AC4F-418D-AE19-62706E023703}">
                      <ahyp:hlinkClr xmlns:ahyp="http://schemas.microsoft.com/office/drawing/2018/hyperlinkcolor" val="tx"/>
                    </a:ext>
                  </a:extLst>
                </a:hlinkClick>
              </a:rPr>
              <a:t>16.5. apakšpunktā</a:t>
            </a:r>
            <a:r>
              <a:rPr lang="lv-LV" sz="1800" dirty="0">
                <a:solidFill>
                  <a:schemeClr val="accent6">
                    <a:lumMod val="75000"/>
                  </a:schemeClr>
                </a:solidFill>
              </a:rPr>
              <a:t> minētā prasība, uzraudzības periods ir 18 mēneši pēc pēdējā maksājuma pieprasījuma iesniegšanas Lauku atbalsta dienestā.</a:t>
            </a:r>
          </a:p>
          <a:p>
            <a:pPr marL="0" indent="0">
              <a:buNone/>
            </a:pPr>
            <a:r>
              <a:rPr lang="lv-LV" sz="1800" b="1" i="1" u="sng" dirty="0">
                <a:solidFill>
                  <a:srgbClr val="FF0000"/>
                </a:solidFill>
                <a:latin typeface="Times New Roman" panose="02020603050405020304" pitchFamily="18" charset="0"/>
                <a:cs typeface="Times New Roman" panose="02020603050405020304" pitchFamily="18" charset="0"/>
              </a:rPr>
              <a:t>Budžeta projektos</a:t>
            </a:r>
            <a:r>
              <a:rPr lang="lv-LV" sz="1800" b="1" i="1" dirty="0">
                <a:solidFill>
                  <a:srgbClr val="FF0000"/>
                </a:solidFill>
                <a:latin typeface="Times New Roman" panose="02020603050405020304" pitchFamily="18" charset="0"/>
                <a:cs typeface="Times New Roman" panose="02020603050405020304" pitchFamily="18" charset="0"/>
              </a:rPr>
              <a:t>, kuros ir paredzētas tikai ar darbinieku produktivitātes kāpināšanu saistītas izmaksas, netiek piemērots uzraudzības periods!  </a:t>
            </a:r>
          </a:p>
        </p:txBody>
      </p:sp>
      <p:sp>
        <p:nvSpPr>
          <p:cNvPr id="6" name="TextBox 5">
            <a:extLst>
              <a:ext uri="{FF2B5EF4-FFF2-40B4-BE49-F238E27FC236}">
                <a16:creationId xmlns:a16="http://schemas.microsoft.com/office/drawing/2014/main" id="{E8FE3382-F635-49A5-2A28-3375FA15BA5E}"/>
              </a:ext>
            </a:extLst>
          </p:cNvPr>
          <p:cNvSpPr txBox="1"/>
          <p:nvPr/>
        </p:nvSpPr>
        <p:spPr>
          <a:xfrm>
            <a:off x="185057" y="1675595"/>
            <a:ext cx="4648201"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188EF189-8BC7-FB58-C3D6-9165F368FADE}"/>
              </a:ext>
            </a:extLst>
          </p:cNvPr>
          <p:cNvSpPr txBox="1"/>
          <p:nvPr/>
        </p:nvSpPr>
        <p:spPr>
          <a:xfrm>
            <a:off x="5025574" y="1637154"/>
            <a:ext cx="6981368"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2642628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ABCCE-C6D8-72A7-1963-15377F5DAAD2}"/>
              </a:ext>
            </a:extLst>
          </p:cNvPr>
          <p:cNvSpPr>
            <a:spLocks noGrp="1"/>
          </p:cNvSpPr>
          <p:nvPr>
            <p:ph type="title"/>
          </p:nvPr>
        </p:nvSpPr>
        <p:spPr>
          <a:xfrm>
            <a:off x="246743" y="365126"/>
            <a:ext cx="11785600" cy="912132"/>
          </a:xfrm>
        </p:spPr>
        <p:txBody>
          <a:bodyPr>
            <a:normAutofit fontScale="90000"/>
          </a:bodyPr>
          <a:lstStyle/>
          <a:p>
            <a:r>
              <a:rPr lang="lv-LV" dirty="0"/>
              <a:t>III. Atbalsta saņemšanas nosacījumi aktivitātē «Kopienu spēcinošas un vietas attīstību sekmējošas iniciatīvas»</a:t>
            </a:r>
          </a:p>
        </p:txBody>
      </p:sp>
      <p:sp>
        <p:nvSpPr>
          <p:cNvPr id="3" name="Content Placeholder 2">
            <a:extLst>
              <a:ext uri="{FF2B5EF4-FFF2-40B4-BE49-F238E27FC236}">
                <a16:creationId xmlns:a16="http://schemas.microsoft.com/office/drawing/2014/main" id="{37576D3B-C3AE-AFD5-994C-66EF428AA29F}"/>
              </a:ext>
            </a:extLst>
          </p:cNvPr>
          <p:cNvSpPr>
            <a:spLocks noGrp="1"/>
          </p:cNvSpPr>
          <p:nvPr>
            <p:ph sz="half" idx="1"/>
          </p:nvPr>
        </p:nvSpPr>
        <p:spPr>
          <a:xfrm>
            <a:off x="624113" y="2136900"/>
            <a:ext cx="4702629" cy="4033156"/>
          </a:xfrm>
        </p:spPr>
        <p:txBody>
          <a:bodyPr>
            <a:normAutofit/>
          </a:bodyPr>
          <a:lstStyle/>
          <a:p>
            <a:pPr marL="0" indent="0" algn="just">
              <a:buNone/>
            </a:pPr>
            <a:endParaRPr lang="lv-LV" sz="2000" dirty="0"/>
          </a:p>
          <a:p>
            <a:pPr marL="0" indent="0" algn="just">
              <a:buNone/>
            </a:pPr>
            <a:r>
              <a:rPr lang="lv-LV" sz="2000" dirty="0"/>
              <a:t>27.2. projektā ir iesaistīts plānotais dalībnieku skaits – ne mazāk kā 10 dalībnieku, no kuriem vismaz 80 procentu ir vecumā no septiņiem līdz 25 gadiem</a:t>
            </a:r>
          </a:p>
        </p:txBody>
      </p:sp>
      <p:sp>
        <p:nvSpPr>
          <p:cNvPr id="4" name="Content Placeholder 3">
            <a:extLst>
              <a:ext uri="{FF2B5EF4-FFF2-40B4-BE49-F238E27FC236}">
                <a16:creationId xmlns:a16="http://schemas.microsoft.com/office/drawing/2014/main" id="{7A7D3968-C80C-13B3-26FE-B15A91211168}"/>
              </a:ext>
            </a:extLst>
          </p:cNvPr>
          <p:cNvSpPr>
            <a:spLocks noGrp="1"/>
          </p:cNvSpPr>
          <p:nvPr>
            <p:ph sz="half" idx="2"/>
          </p:nvPr>
        </p:nvSpPr>
        <p:spPr>
          <a:xfrm>
            <a:off x="6096000" y="2136899"/>
            <a:ext cx="5138057" cy="4040064"/>
          </a:xfrm>
        </p:spPr>
        <p:txBody>
          <a:bodyPr>
            <a:normAutofit/>
          </a:bodyPr>
          <a:lstStyle/>
          <a:p>
            <a:pPr marL="0" indent="0" algn="just">
              <a:buNone/>
            </a:pPr>
            <a:endParaRPr lang="lv-LV" sz="2000" dirty="0">
              <a:solidFill>
                <a:srgbClr val="00B050"/>
              </a:solidFill>
            </a:endParaRPr>
          </a:p>
          <a:p>
            <a:pPr marL="0" indent="0" algn="just">
              <a:buNone/>
            </a:pPr>
            <a:r>
              <a:rPr lang="lv-LV" sz="2000" dirty="0">
                <a:solidFill>
                  <a:schemeClr val="accent6">
                    <a:lumMod val="75000"/>
                  </a:schemeClr>
                </a:solidFill>
              </a:rPr>
              <a:t>27.2. projektā ir iesaistīts plānotais dalībnieku skaits – ne mazāk kā 10 dalībnieku, no kuriem vismaz 80 procentu ir vecumā no septiņiem </a:t>
            </a:r>
            <a:r>
              <a:rPr lang="lv-LV" sz="2000" b="1" dirty="0">
                <a:solidFill>
                  <a:schemeClr val="accent6">
                    <a:lumMod val="75000"/>
                  </a:schemeClr>
                </a:solidFill>
              </a:rPr>
              <a:t>līdz 30 gadiem</a:t>
            </a:r>
            <a:r>
              <a:rPr lang="lv-LV" sz="2000" dirty="0">
                <a:solidFill>
                  <a:schemeClr val="accent6">
                    <a:lumMod val="75000"/>
                  </a:schemeClr>
                </a:solidFill>
              </a:rPr>
              <a:t>;</a:t>
            </a:r>
          </a:p>
          <a:p>
            <a:pPr marL="0" indent="0" algn="just">
              <a:buNone/>
            </a:pPr>
            <a:endParaRPr lang="lv-LV" sz="2000" dirty="0">
              <a:solidFill>
                <a:schemeClr val="accent6">
                  <a:lumMod val="75000"/>
                </a:schemeClr>
              </a:solidFill>
            </a:endParaRPr>
          </a:p>
          <a:p>
            <a:pPr marL="0" indent="0" algn="just">
              <a:buNone/>
            </a:pPr>
            <a:r>
              <a:rPr lang="lv-LV" sz="2400" b="1" i="1" u="sng" dirty="0">
                <a:solidFill>
                  <a:srgbClr val="FF0000"/>
                </a:solidFill>
                <a:latin typeface="Times New Roman" panose="02020603050405020304" pitchFamily="18" charset="0"/>
                <a:cs typeface="Times New Roman" panose="02020603050405020304" pitchFamily="18" charset="0"/>
              </a:rPr>
              <a:t>Paaugstināts dalībnieku vecuma slieksnis līdz 30 gadiem</a:t>
            </a:r>
            <a:r>
              <a:rPr lang="lv-LV" sz="2400" b="1" i="1" dirty="0">
                <a:solidFill>
                  <a:srgbClr val="FF0000"/>
                </a:solidFill>
                <a:latin typeface="Times New Roman" panose="02020603050405020304" pitchFamily="18" charset="0"/>
                <a:cs typeface="Times New Roman" panose="02020603050405020304" pitchFamily="18" charset="0"/>
              </a:rPr>
              <a:t> fiksētas summas maksājuma "Jauniešu iniciatīvas" saņemšanai!</a:t>
            </a:r>
          </a:p>
        </p:txBody>
      </p:sp>
      <p:sp>
        <p:nvSpPr>
          <p:cNvPr id="6" name="TextBox 5">
            <a:extLst>
              <a:ext uri="{FF2B5EF4-FFF2-40B4-BE49-F238E27FC236}">
                <a16:creationId xmlns:a16="http://schemas.microsoft.com/office/drawing/2014/main" id="{86C251CC-388A-C48C-BED6-A60EAD767F19}"/>
              </a:ext>
            </a:extLst>
          </p:cNvPr>
          <p:cNvSpPr txBox="1"/>
          <p:nvPr/>
        </p:nvSpPr>
        <p:spPr>
          <a:xfrm>
            <a:off x="6096001" y="1767567"/>
            <a:ext cx="5036456"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
        <p:nvSpPr>
          <p:cNvPr id="8" name="TextBox 7">
            <a:extLst>
              <a:ext uri="{FF2B5EF4-FFF2-40B4-BE49-F238E27FC236}">
                <a16:creationId xmlns:a16="http://schemas.microsoft.com/office/drawing/2014/main" id="{54F0F97C-AAB8-6EE9-8A87-3F9E5E048E57}"/>
              </a:ext>
            </a:extLst>
          </p:cNvPr>
          <p:cNvSpPr txBox="1"/>
          <p:nvPr/>
        </p:nvSpPr>
        <p:spPr>
          <a:xfrm>
            <a:off x="624114" y="1767567"/>
            <a:ext cx="4702628"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Tree>
    <p:extLst>
      <p:ext uri="{BB962C8B-B14F-4D97-AF65-F5344CB8AC3E}">
        <p14:creationId xmlns:p14="http://schemas.microsoft.com/office/powerpoint/2010/main" val="15602968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F2BC5150-C162-094A-E979-56D83D3292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86FB60-2ABC-FA56-ED5A-03CF94DDB9F8}"/>
              </a:ext>
            </a:extLst>
          </p:cNvPr>
          <p:cNvSpPr>
            <a:spLocks noGrp="1"/>
          </p:cNvSpPr>
          <p:nvPr>
            <p:ph type="title"/>
          </p:nvPr>
        </p:nvSpPr>
        <p:spPr>
          <a:xfrm>
            <a:off x="508000" y="365124"/>
            <a:ext cx="10845800" cy="592820"/>
          </a:xfrm>
        </p:spPr>
        <p:txBody>
          <a:bodyPr>
            <a:normAutofit fontScale="90000"/>
          </a:bodyPr>
          <a:lstStyle/>
          <a:p>
            <a:pPr algn="ctr"/>
            <a:r>
              <a:rPr lang="lv-LV" dirty="0"/>
              <a:t>V.  Attiecināmās un neattiecināmās izmaksas</a:t>
            </a:r>
          </a:p>
        </p:txBody>
      </p:sp>
      <p:sp>
        <p:nvSpPr>
          <p:cNvPr id="3" name="Content Placeholder 2">
            <a:extLst>
              <a:ext uri="{FF2B5EF4-FFF2-40B4-BE49-F238E27FC236}">
                <a16:creationId xmlns:a16="http://schemas.microsoft.com/office/drawing/2014/main" id="{FFD5395C-30FE-9A0D-0A80-AD00C001AFAB}"/>
              </a:ext>
            </a:extLst>
          </p:cNvPr>
          <p:cNvSpPr>
            <a:spLocks noGrp="1"/>
          </p:cNvSpPr>
          <p:nvPr>
            <p:ph sz="half" idx="1"/>
          </p:nvPr>
        </p:nvSpPr>
        <p:spPr>
          <a:xfrm>
            <a:off x="206827" y="1846376"/>
            <a:ext cx="5598887" cy="4646500"/>
          </a:xfrm>
        </p:spPr>
        <p:txBody>
          <a:bodyPr>
            <a:noAutofit/>
          </a:bodyPr>
          <a:lstStyle/>
          <a:p>
            <a:pPr marL="0" indent="0" algn="just">
              <a:buNone/>
            </a:pPr>
            <a:r>
              <a:rPr lang="lv-LV" sz="2000" dirty="0"/>
              <a:t>Attiecināmās izmaksas </a:t>
            </a:r>
          </a:p>
          <a:p>
            <a:pPr marL="0" indent="0" algn="just">
              <a:buNone/>
            </a:pPr>
            <a:r>
              <a:rPr lang="lv-LV" sz="2000" dirty="0"/>
              <a:t>33.2. jaunas būvniecības, būves pārbūves, būves ierīkošanas, būves novietošanas izmaksas, kā arī būves atjaunošanas izmaksas, ja nepieciešams tehniski vai funkcionāli uzlabot valsts aizsargājamo kultūras pieminekļu sarakstā iekļautu būvi, kas ir tūrisma pakalpojuma sniegšanas vieta, vai ražošanas būvi, un būves restaurācijas izmaksas. Izmaksas ir attiecināmas, pamatojoties uz līgumiem ar trešajām personām, kas ir atbildīgas par darbu izpildi;</a:t>
            </a:r>
          </a:p>
          <a:p>
            <a:pPr marL="0" indent="0" algn="just">
              <a:buNone/>
            </a:pPr>
            <a:r>
              <a:rPr lang="lv-LV" sz="2000" dirty="0"/>
              <a:t>33.3. būvmateriālu iegādes izmaksas šo noteikumu 33.2. apakšpunktā minētajiem būvniecības darbiem, pamatojoties uz </a:t>
            </a:r>
            <a:r>
              <a:rPr lang="lv-LV" sz="2000" dirty="0" err="1"/>
              <a:t>būvspeciālista</a:t>
            </a:r>
            <a:r>
              <a:rPr lang="lv-LV" sz="2000" dirty="0"/>
              <a:t> sastādītu tāmi un skici;</a:t>
            </a:r>
          </a:p>
          <a:p>
            <a:pPr marL="0" indent="0">
              <a:buNone/>
            </a:pPr>
            <a:endParaRPr lang="lv-LV" sz="2000" dirty="0"/>
          </a:p>
          <a:p>
            <a:pPr marL="0" indent="0">
              <a:buNone/>
            </a:pPr>
            <a:endParaRPr lang="lv-LV" sz="2000" dirty="0"/>
          </a:p>
        </p:txBody>
      </p:sp>
      <p:sp>
        <p:nvSpPr>
          <p:cNvPr id="4" name="Content Placeholder 3">
            <a:extLst>
              <a:ext uri="{FF2B5EF4-FFF2-40B4-BE49-F238E27FC236}">
                <a16:creationId xmlns:a16="http://schemas.microsoft.com/office/drawing/2014/main" id="{1E54E4F6-4DA0-B870-1CE5-771A7DBAAC0D}"/>
              </a:ext>
            </a:extLst>
          </p:cNvPr>
          <p:cNvSpPr>
            <a:spLocks noGrp="1"/>
          </p:cNvSpPr>
          <p:nvPr>
            <p:ph sz="half" idx="2"/>
          </p:nvPr>
        </p:nvSpPr>
        <p:spPr>
          <a:xfrm>
            <a:off x="5965370" y="1846374"/>
            <a:ext cx="5820230" cy="4888255"/>
          </a:xfrm>
        </p:spPr>
        <p:txBody>
          <a:bodyPr>
            <a:noAutofit/>
          </a:bodyPr>
          <a:lstStyle/>
          <a:p>
            <a:pPr marL="0" indent="0" algn="just">
              <a:buNone/>
            </a:pPr>
            <a:r>
              <a:rPr lang="lv-LV" sz="2000" dirty="0">
                <a:solidFill>
                  <a:schemeClr val="accent6">
                    <a:lumMod val="75000"/>
                  </a:schemeClr>
                </a:solidFill>
              </a:rPr>
              <a:t>Attiecināmās izmaksas </a:t>
            </a:r>
          </a:p>
          <a:p>
            <a:pPr marL="0" indent="0" algn="just">
              <a:buNone/>
            </a:pPr>
            <a:r>
              <a:rPr lang="lv-LV" sz="2000" dirty="0">
                <a:solidFill>
                  <a:schemeClr val="accent6">
                    <a:lumMod val="75000"/>
                  </a:schemeClr>
                </a:solidFill>
              </a:rPr>
              <a:t>33.2. būvniecības izmaksas, ja būve tiek tehniski vai funkcionāli uzlabota vai telpas tiek pārveidotas un pielāgotas saimnieciskās darbības vajadzībām. Pēc projekta īstenošanas būvniecības izmaksas iekļauj pamatlīdzekļa vērtībā (kapitalizē). Izmaksas ir attiecināmas, pamatojoties uz līgumiem ar trešajām personām, kas ir atbildīgas par darbu izpildi;</a:t>
            </a:r>
          </a:p>
          <a:p>
            <a:pPr marL="0" indent="0" algn="just">
              <a:buNone/>
            </a:pPr>
            <a:endParaRPr lang="lv-LV" sz="2000" dirty="0">
              <a:solidFill>
                <a:schemeClr val="accent6">
                  <a:lumMod val="75000"/>
                </a:schemeClr>
              </a:solidFill>
            </a:endParaRPr>
          </a:p>
          <a:p>
            <a:pPr marL="0" indent="0" algn="just">
              <a:buNone/>
            </a:pPr>
            <a:r>
              <a:rPr lang="lv-LV" sz="2000" dirty="0">
                <a:solidFill>
                  <a:schemeClr val="accent6">
                    <a:lumMod val="75000"/>
                  </a:schemeClr>
                </a:solidFill>
              </a:rPr>
              <a:t>33.3. būvmateriālu iegādes izmaksas būvniecības darbiem, pamatojoties uz </a:t>
            </a:r>
            <a:r>
              <a:rPr lang="lv-LV" sz="2000" dirty="0" err="1">
                <a:solidFill>
                  <a:schemeClr val="accent6">
                    <a:lumMod val="75000"/>
                  </a:schemeClr>
                </a:solidFill>
              </a:rPr>
              <a:t>būvspeciālista</a:t>
            </a:r>
            <a:r>
              <a:rPr lang="lv-LV" sz="2000" dirty="0">
                <a:solidFill>
                  <a:schemeClr val="accent6">
                    <a:lumMod val="75000"/>
                  </a:schemeClr>
                </a:solidFill>
              </a:rPr>
              <a:t> sastādītu tāmi un skici;</a:t>
            </a:r>
            <a:endParaRPr lang="lv-LV" sz="2000" i="1" dirty="0">
              <a:solidFill>
                <a:schemeClr val="accent6">
                  <a:lumMod val="75000"/>
                </a:schemeClr>
              </a:solidFill>
              <a:latin typeface="Times New Roman" panose="02020603050405020304" pitchFamily="18" charset="0"/>
              <a:cs typeface="Times New Roman" panose="02020603050405020304" pitchFamily="18" charset="0"/>
            </a:endParaRPr>
          </a:p>
          <a:p>
            <a:pPr marL="0" indent="0" algn="just">
              <a:buNone/>
            </a:pPr>
            <a:r>
              <a:rPr lang="lv-LV" sz="2400" b="1" i="1" dirty="0">
                <a:solidFill>
                  <a:srgbClr val="FF0000"/>
                </a:solidFill>
                <a:latin typeface="Times New Roman" panose="02020603050405020304" pitchFamily="18" charset="0"/>
                <a:cs typeface="Times New Roman" panose="02020603050405020304" pitchFamily="18" charset="0"/>
              </a:rPr>
              <a:t>Noteiktas vispārīgāk, paredzot izmaksu iekļaušanu pamatlīdzekļu vērtībā! </a:t>
            </a:r>
          </a:p>
        </p:txBody>
      </p:sp>
      <p:sp>
        <p:nvSpPr>
          <p:cNvPr id="6" name="TextBox 5">
            <a:extLst>
              <a:ext uri="{FF2B5EF4-FFF2-40B4-BE49-F238E27FC236}">
                <a16:creationId xmlns:a16="http://schemas.microsoft.com/office/drawing/2014/main" id="{7A1F17E8-E4EF-B33B-4CF7-E35068F00AA0}"/>
              </a:ext>
            </a:extLst>
          </p:cNvPr>
          <p:cNvSpPr txBox="1"/>
          <p:nvPr/>
        </p:nvSpPr>
        <p:spPr>
          <a:xfrm>
            <a:off x="221343" y="1398236"/>
            <a:ext cx="5584371"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A6D91A05-CADA-D306-5F0F-7BF50732AC6B}"/>
              </a:ext>
            </a:extLst>
          </p:cNvPr>
          <p:cNvSpPr txBox="1"/>
          <p:nvPr/>
        </p:nvSpPr>
        <p:spPr>
          <a:xfrm>
            <a:off x="5965370" y="1409336"/>
            <a:ext cx="5820230"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15829822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023FB81-E3DA-8196-1E7C-BC469BD4D6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632695-3DD8-0D1A-9179-894C6CD33B8E}"/>
              </a:ext>
            </a:extLst>
          </p:cNvPr>
          <p:cNvSpPr>
            <a:spLocks noGrp="1"/>
          </p:cNvSpPr>
          <p:nvPr>
            <p:ph type="title"/>
          </p:nvPr>
        </p:nvSpPr>
        <p:spPr>
          <a:xfrm>
            <a:off x="478971" y="365126"/>
            <a:ext cx="11596915" cy="825046"/>
          </a:xfrm>
        </p:spPr>
        <p:txBody>
          <a:bodyPr>
            <a:normAutofit/>
          </a:bodyPr>
          <a:lstStyle/>
          <a:p>
            <a:pPr algn="ctr"/>
            <a:r>
              <a:rPr lang="lv-LV" sz="4000" dirty="0"/>
              <a:t>V. Attiecināmās un neattiecināmās izmaksas </a:t>
            </a:r>
          </a:p>
        </p:txBody>
      </p:sp>
      <p:sp>
        <p:nvSpPr>
          <p:cNvPr id="3" name="Content Placeholder 2">
            <a:extLst>
              <a:ext uri="{FF2B5EF4-FFF2-40B4-BE49-F238E27FC236}">
                <a16:creationId xmlns:a16="http://schemas.microsoft.com/office/drawing/2014/main" id="{6F7C8F79-3BCB-5834-5D5C-DC7DB2359C2B}"/>
              </a:ext>
            </a:extLst>
          </p:cNvPr>
          <p:cNvSpPr>
            <a:spLocks noGrp="1"/>
          </p:cNvSpPr>
          <p:nvPr>
            <p:ph sz="half" idx="1"/>
          </p:nvPr>
        </p:nvSpPr>
        <p:spPr>
          <a:xfrm>
            <a:off x="348341" y="1825625"/>
            <a:ext cx="5254171" cy="4351338"/>
          </a:xfrm>
        </p:spPr>
        <p:txBody>
          <a:bodyPr>
            <a:noAutofit/>
          </a:bodyPr>
          <a:lstStyle/>
          <a:p>
            <a:pPr marL="0" indent="0">
              <a:buNone/>
            </a:pPr>
            <a:r>
              <a:rPr lang="lv-LV" sz="2000" dirty="0"/>
              <a:t>Attiecināmās izmaksas </a:t>
            </a:r>
          </a:p>
          <a:p>
            <a:pPr marL="0" indent="0">
              <a:buNone/>
            </a:pPr>
            <a:r>
              <a:rPr lang="lv-LV" sz="2000" dirty="0"/>
              <a:t>35.2. jaunas būvniecības, būves pārbūves, būves ierīkošanas, būves novietošanas, būves atjaunošanas un būves restaurācijas izmaksas, pamatojoties uz līgumiem ar trešajām personām, kas ir atbildīgas par darbu veikšanu;</a:t>
            </a:r>
          </a:p>
          <a:p>
            <a:pPr marL="0" indent="0">
              <a:buNone/>
            </a:pPr>
            <a:endParaRPr lang="lv-LV" sz="2000" dirty="0"/>
          </a:p>
          <a:p>
            <a:pPr marL="0" indent="0">
              <a:buNone/>
            </a:pPr>
            <a:r>
              <a:rPr lang="lv-LV" sz="2000" dirty="0"/>
              <a:t>35.3. būvmateriālu iegādes izmaksas šo noteikumu 35.2. apakšpunktā minētajiem būvniecības darbiem, pamatojoties uz </a:t>
            </a:r>
            <a:r>
              <a:rPr lang="lv-LV" sz="2000" dirty="0" err="1"/>
              <a:t>būvspeciālista</a:t>
            </a:r>
            <a:r>
              <a:rPr lang="lv-LV" sz="2000" dirty="0"/>
              <a:t> sastādītu tāmi un skici;</a:t>
            </a:r>
          </a:p>
        </p:txBody>
      </p:sp>
      <p:sp>
        <p:nvSpPr>
          <p:cNvPr id="4" name="Content Placeholder 3">
            <a:extLst>
              <a:ext uri="{FF2B5EF4-FFF2-40B4-BE49-F238E27FC236}">
                <a16:creationId xmlns:a16="http://schemas.microsoft.com/office/drawing/2014/main" id="{97969117-0455-3899-06E8-083DF54AD82F}"/>
              </a:ext>
            </a:extLst>
          </p:cNvPr>
          <p:cNvSpPr>
            <a:spLocks noGrp="1"/>
          </p:cNvSpPr>
          <p:nvPr>
            <p:ph sz="half" idx="2"/>
          </p:nvPr>
        </p:nvSpPr>
        <p:spPr>
          <a:xfrm>
            <a:off x="5950857" y="1825625"/>
            <a:ext cx="5660571" cy="4351338"/>
          </a:xfrm>
        </p:spPr>
        <p:txBody>
          <a:bodyPr>
            <a:normAutofit/>
          </a:bodyPr>
          <a:lstStyle/>
          <a:p>
            <a:pPr marL="0" indent="0">
              <a:buNone/>
            </a:pPr>
            <a:r>
              <a:rPr lang="lv-LV" sz="2000" dirty="0"/>
              <a:t>Attiecināmās izmaksas </a:t>
            </a:r>
          </a:p>
          <a:p>
            <a:pPr marL="0" indent="0">
              <a:buNone/>
            </a:pPr>
            <a:r>
              <a:rPr lang="lv-LV" sz="2000" dirty="0">
                <a:solidFill>
                  <a:schemeClr val="accent6">
                    <a:lumMod val="75000"/>
                  </a:schemeClr>
                </a:solidFill>
              </a:rPr>
              <a:t>35.2. būvniecības izmaksas, pamatojoties uz līgumiem ar trešajām personām, kas ir atbildīgas par darbu izpildi;</a:t>
            </a:r>
          </a:p>
          <a:p>
            <a:pPr marL="0" indent="0">
              <a:buNone/>
            </a:pPr>
            <a:endParaRPr lang="lv-LV" sz="2000" dirty="0">
              <a:solidFill>
                <a:schemeClr val="accent6">
                  <a:lumMod val="75000"/>
                </a:schemeClr>
              </a:solidFill>
            </a:endParaRPr>
          </a:p>
          <a:p>
            <a:pPr marL="0" indent="0">
              <a:buNone/>
            </a:pPr>
            <a:endParaRPr lang="lv-LV" sz="2000" dirty="0">
              <a:solidFill>
                <a:schemeClr val="accent6">
                  <a:lumMod val="75000"/>
                </a:schemeClr>
              </a:solidFill>
            </a:endParaRPr>
          </a:p>
          <a:p>
            <a:pPr marL="0" indent="0">
              <a:buNone/>
            </a:pPr>
            <a:endParaRPr lang="lv-LV" sz="2000" dirty="0">
              <a:solidFill>
                <a:schemeClr val="accent6">
                  <a:lumMod val="75000"/>
                </a:schemeClr>
              </a:solidFill>
            </a:endParaRPr>
          </a:p>
          <a:p>
            <a:pPr marL="0" indent="0">
              <a:buNone/>
            </a:pPr>
            <a:r>
              <a:rPr lang="lv-LV" sz="2000" dirty="0">
                <a:solidFill>
                  <a:schemeClr val="accent6">
                    <a:lumMod val="75000"/>
                  </a:schemeClr>
                </a:solidFill>
              </a:rPr>
              <a:t>35.3. būvmateriālu iegādes izmaksas būvniecības darbiem, pamatojoties uz </a:t>
            </a:r>
            <a:r>
              <a:rPr lang="lv-LV" sz="2000" dirty="0" err="1">
                <a:solidFill>
                  <a:schemeClr val="accent6">
                    <a:lumMod val="75000"/>
                  </a:schemeClr>
                </a:solidFill>
              </a:rPr>
              <a:t>būvspeciālista</a:t>
            </a:r>
            <a:r>
              <a:rPr lang="lv-LV" sz="2000" dirty="0">
                <a:solidFill>
                  <a:schemeClr val="accent6">
                    <a:lumMod val="75000"/>
                  </a:schemeClr>
                </a:solidFill>
              </a:rPr>
              <a:t> sastādītu tāmi un skici;  </a:t>
            </a:r>
          </a:p>
          <a:p>
            <a:pPr marL="0" indent="0">
              <a:buNone/>
            </a:pPr>
            <a:r>
              <a:rPr lang="lv-LV" sz="2400" b="1" i="1" dirty="0">
                <a:solidFill>
                  <a:srgbClr val="FF0000"/>
                </a:solidFill>
                <a:latin typeface="Times New Roman" panose="02020603050405020304" pitchFamily="18" charset="0"/>
                <a:cs typeface="Times New Roman" panose="02020603050405020304" pitchFamily="18" charset="0"/>
              </a:rPr>
              <a:t>Noteiktas vispārīgāk!</a:t>
            </a:r>
            <a:endParaRPr lang="lv-LV" sz="2400" b="1" dirty="0">
              <a:solidFill>
                <a:srgbClr val="FF0000"/>
              </a:solidFill>
            </a:endParaRPr>
          </a:p>
        </p:txBody>
      </p:sp>
      <p:sp>
        <p:nvSpPr>
          <p:cNvPr id="6" name="TextBox 5">
            <a:extLst>
              <a:ext uri="{FF2B5EF4-FFF2-40B4-BE49-F238E27FC236}">
                <a16:creationId xmlns:a16="http://schemas.microsoft.com/office/drawing/2014/main" id="{35D2A4DD-83CA-30FA-B881-E014289A92BC}"/>
              </a:ext>
            </a:extLst>
          </p:cNvPr>
          <p:cNvSpPr txBox="1"/>
          <p:nvPr/>
        </p:nvSpPr>
        <p:spPr>
          <a:xfrm>
            <a:off x="348343" y="1456293"/>
            <a:ext cx="5254171"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C78F0D5B-FB95-96F2-37BA-42FB01CCD5A7}"/>
              </a:ext>
            </a:extLst>
          </p:cNvPr>
          <p:cNvSpPr txBox="1"/>
          <p:nvPr/>
        </p:nvSpPr>
        <p:spPr>
          <a:xfrm>
            <a:off x="5950857" y="1456293"/>
            <a:ext cx="5660572"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2962543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D31BA-D6F1-27D7-4ED1-DE9A74374A11}"/>
              </a:ext>
            </a:extLst>
          </p:cNvPr>
          <p:cNvSpPr>
            <a:spLocks noGrp="1"/>
          </p:cNvSpPr>
          <p:nvPr>
            <p:ph type="title"/>
          </p:nvPr>
        </p:nvSpPr>
        <p:spPr>
          <a:xfrm>
            <a:off x="838200" y="365125"/>
            <a:ext cx="10515600" cy="766989"/>
          </a:xfrm>
        </p:spPr>
        <p:txBody>
          <a:bodyPr>
            <a:normAutofit/>
          </a:bodyPr>
          <a:lstStyle/>
          <a:p>
            <a:pPr algn="ctr"/>
            <a:r>
              <a:rPr lang="lv-LV" sz="4000" dirty="0"/>
              <a:t>V. Attiecināmās un neattiecināmās izmaksas </a:t>
            </a:r>
          </a:p>
        </p:txBody>
      </p:sp>
      <p:sp>
        <p:nvSpPr>
          <p:cNvPr id="3" name="Content Placeholder 2">
            <a:extLst>
              <a:ext uri="{FF2B5EF4-FFF2-40B4-BE49-F238E27FC236}">
                <a16:creationId xmlns:a16="http://schemas.microsoft.com/office/drawing/2014/main" id="{C466FDC7-EF99-7972-1F88-1FC67E0678EE}"/>
              </a:ext>
            </a:extLst>
          </p:cNvPr>
          <p:cNvSpPr>
            <a:spLocks noGrp="1"/>
          </p:cNvSpPr>
          <p:nvPr>
            <p:ph sz="half" idx="1"/>
          </p:nvPr>
        </p:nvSpPr>
        <p:spPr>
          <a:xfrm>
            <a:off x="551544" y="1825625"/>
            <a:ext cx="2757714" cy="4351338"/>
          </a:xfrm>
        </p:spPr>
        <p:txBody>
          <a:bodyPr>
            <a:normAutofit fontScale="77500" lnSpcReduction="20000"/>
          </a:bodyPr>
          <a:lstStyle/>
          <a:p>
            <a:pPr marL="0" indent="0">
              <a:buNone/>
            </a:pPr>
            <a:r>
              <a:rPr lang="lv-LV" dirty="0"/>
              <a:t>Attiecināmās izmaksas </a:t>
            </a:r>
          </a:p>
          <a:p>
            <a:pPr marL="0" indent="0">
              <a:buNone/>
            </a:pPr>
            <a:r>
              <a:rPr lang="lv-LV" dirty="0"/>
              <a:t>N/a</a:t>
            </a:r>
          </a:p>
        </p:txBody>
      </p:sp>
      <p:sp>
        <p:nvSpPr>
          <p:cNvPr id="4" name="Content Placeholder 3">
            <a:extLst>
              <a:ext uri="{FF2B5EF4-FFF2-40B4-BE49-F238E27FC236}">
                <a16:creationId xmlns:a16="http://schemas.microsoft.com/office/drawing/2014/main" id="{34CC9DE2-3A59-D22F-AA8A-3D39034CC4EF}"/>
              </a:ext>
            </a:extLst>
          </p:cNvPr>
          <p:cNvSpPr>
            <a:spLocks noGrp="1"/>
          </p:cNvSpPr>
          <p:nvPr>
            <p:ph sz="half" idx="2"/>
          </p:nvPr>
        </p:nvSpPr>
        <p:spPr>
          <a:xfrm>
            <a:off x="3715657" y="1825625"/>
            <a:ext cx="7638145" cy="4351338"/>
          </a:xfrm>
        </p:spPr>
        <p:txBody>
          <a:bodyPr>
            <a:normAutofit fontScale="77500" lnSpcReduction="20000"/>
          </a:bodyPr>
          <a:lstStyle/>
          <a:p>
            <a:pPr marL="0" indent="0" algn="just">
              <a:buNone/>
            </a:pPr>
            <a:r>
              <a:rPr lang="lv-LV" dirty="0">
                <a:solidFill>
                  <a:schemeClr val="accent6">
                    <a:lumMod val="75000"/>
                  </a:schemeClr>
                </a:solidFill>
              </a:rPr>
              <a:t>Attiecināmās izmaksas</a:t>
            </a:r>
          </a:p>
          <a:p>
            <a:pPr marL="0" indent="0" algn="just">
              <a:buNone/>
            </a:pPr>
            <a:r>
              <a:rPr lang="lv-LV" dirty="0">
                <a:solidFill>
                  <a:schemeClr val="accent6">
                    <a:lumMod val="75000"/>
                  </a:schemeClr>
                </a:solidFill>
              </a:rPr>
              <a:t>36.</a:t>
            </a:r>
            <a:r>
              <a:rPr lang="lv-LV" baseline="30000" dirty="0">
                <a:solidFill>
                  <a:schemeClr val="accent6">
                    <a:lumMod val="75000"/>
                  </a:schemeClr>
                </a:solidFill>
              </a:rPr>
              <a:t>1</a:t>
            </a:r>
            <a:r>
              <a:rPr lang="lv-LV" dirty="0">
                <a:solidFill>
                  <a:schemeClr val="accent6">
                    <a:lumMod val="75000"/>
                  </a:schemeClr>
                </a:solidFill>
              </a:rPr>
              <a:t> Aktivitātē "Kopienu spēcinošas un vietas attīstību sekmējošas iniciatīvas", ja projekta īstenošana ietver tikai šo noteikumu </a:t>
            </a:r>
            <a:r>
              <a:rPr lang="lv-LV" dirty="0">
                <a:solidFill>
                  <a:schemeClr val="accent6">
                    <a:lumMod val="75000"/>
                  </a:schemeClr>
                </a:solidFill>
                <a:hlinkClick r:id="rId2">
                  <a:extLst>
                    <a:ext uri="{A12FA001-AC4F-418D-AE19-62706E023703}">
                      <ahyp:hlinkClr xmlns:ahyp="http://schemas.microsoft.com/office/drawing/2018/hyperlinkcolor" val="tx"/>
                    </a:ext>
                  </a:extLst>
                </a:hlinkClick>
              </a:rPr>
              <a:t>35.4. apakšpunktā</a:t>
            </a:r>
            <a:r>
              <a:rPr lang="lv-LV" dirty="0">
                <a:solidFill>
                  <a:schemeClr val="accent6">
                    <a:lumMod val="75000"/>
                  </a:schemeClr>
                </a:solidFill>
              </a:rPr>
              <a:t> minētās izmaksas, privāto līdzfinansējumu līdz 10 procentiem no projekta attiecināmajām izmaksām var ieguldīt natūrā brīvprātīgā darba vai darba bez atlīdzības veidā atbilstoši regulas </a:t>
            </a:r>
            <a:r>
              <a:rPr lang="lv-LV" dirty="0">
                <a:solidFill>
                  <a:schemeClr val="accent6">
                    <a:lumMod val="75000"/>
                  </a:schemeClr>
                </a:solidFill>
                <a:hlinkClick r:id="rId3">
                  <a:extLst>
                    <a:ext uri="{A12FA001-AC4F-418D-AE19-62706E023703}">
                      <ahyp:hlinkClr xmlns:ahyp="http://schemas.microsoft.com/office/drawing/2018/hyperlinkcolor" val="tx"/>
                    </a:ext>
                  </a:extLst>
                </a:hlinkClick>
              </a:rPr>
              <a:t>2021/2115</a:t>
            </a:r>
            <a:r>
              <a:rPr lang="lv-LV" dirty="0">
                <a:solidFill>
                  <a:schemeClr val="accent6">
                    <a:lumMod val="75000"/>
                  </a:schemeClr>
                </a:solidFill>
              </a:rPr>
              <a:t> 86. panta 5. punktam un Finanšu ministrijas metodikai "Par ieguldījumiem natūrā projektu līdzfinansēšanai 2021.–2027. gada plānošanas periodā".</a:t>
            </a:r>
          </a:p>
          <a:p>
            <a:pPr marL="0" indent="0" algn="just">
              <a:buNone/>
            </a:pPr>
            <a:r>
              <a:rPr lang="lv-LV" sz="3100" b="1" i="1" dirty="0">
                <a:solidFill>
                  <a:srgbClr val="FF0000"/>
                </a:solidFill>
                <a:latin typeface="Times New Roman" panose="02020603050405020304" pitchFamily="18" charset="0"/>
                <a:cs typeface="Times New Roman" panose="02020603050405020304" pitchFamily="18" charset="0"/>
              </a:rPr>
              <a:t>Ieguldījums natūrā, ja būvdarbiem nav nepieciešama būvniecības ieceres dokumentācija!</a:t>
            </a:r>
          </a:p>
          <a:p>
            <a:pPr marL="0" indent="0" algn="just">
              <a:buNone/>
            </a:pPr>
            <a:r>
              <a:rPr lang="lv-LV" b="1" i="1" dirty="0">
                <a:solidFill>
                  <a:srgbClr val="FF0000"/>
                </a:solidFill>
                <a:latin typeface="Times New Roman" panose="02020603050405020304" pitchFamily="18" charset="0"/>
                <a:cs typeface="Times New Roman" panose="02020603050405020304" pitchFamily="18" charset="0"/>
              </a:rPr>
              <a:t>Ieviesti papildinājumi, lai dotu iespēju piemērot ieguldījumu natūrā, ko veido brīvprātīgais darbs vai darbs bez atlīdzības kā projekta līdzfinansējums nelieliem būvniecības darbiem!</a:t>
            </a:r>
            <a:endParaRPr lang="lv-LV" sz="3100" b="1" i="1" dirty="0">
              <a:solidFill>
                <a:srgbClr val="FF00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9489339-5928-592A-DF0D-45667ED4DEEC}"/>
              </a:ext>
            </a:extLst>
          </p:cNvPr>
          <p:cNvSpPr txBox="1"/>
          <p:nvPr/>
        </p:nvSpPr>
        <p:spPr>
          <a:xfrm>
            <a:off x="551544" y="1398236"/>
            <a:ext cx="2757714"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363FA719-A291-1697-CC1D-320AD14ECF80}"/>
              </a:ext>
            </a:extLst>
          </p:cNvPr>
          <p:cNvSpPr txBox="1"/>
          <p:nvPr/>
        </p:nvSpPr>
        <p:spPr>
          <a:xfrm>
            <a:off x="3715658" y="1398236"/>
            <a:ext cx="7638142"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2381970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49A23-F879-BD70-287F-B11668DC0072}"/>
              </a:ext>
            </a:extLst>
          </p:cNvPr>
          <p:cNvSpPr>
            <a:spLocks noGrp="1"/>
          </p:cNvSpPr>
          <p:nvPr>
            <p:ph type="title"/>
          </p:nvPr>
        </p:nvSpPr>
        <p:spPr>
          <a:xfrm>
            <a:off x="838200" y="365126"/>
            <a:ext cx="10515600" cy="796018"/>
          </a:xfrm>
        </p:spPr>
        <p:txBody>
          <a:bodyPr>
            <a:normAutofit/>
          </a:bodyPr>
          <a:lstStyle/>
          <a:p>
            <a:pPr algn="ctr"/>
            <a:r>
              <a:rPr lang="lv-LV" sz="4000" dirty="0"/>
              <a:t>V. Attiecināmās un neattiecināmās izmaksas </a:t>
            </a:r>
          </a:p>
        </p:txBody>
      </p:sp>
      <p:sp>
        <p:nvSpPr>
          <p:cNvPr id="3" name="Content Placeholder 2">
            <a:extLst>
              <a:ext uri="{FF2B5EF4-FFF2-40B4-BE49-F238E27FC236}">
                <a16:creationId xmlns:a16="http://schemas.microsoft.com/office/drawing/2014/main" id="{BE49B7B4-8503-F978-28D4-62FEA3683C79}"/>
              </a:ext>
            </a:extLst>
          </p:cNvPr>
          <p:cNvSpPr>
            <a:spLocks noGrp="1"/>
          </p:cNvSpPr>
          <p:nvPr>
            <p:ph sz="half" idx="1"/>
          </p:nvPr>
        </p:nvSpPr>
        <p:spPr>
          <a:xfrm>
            <a:off x="551543" y="1825625"/>
            <a:ext cx="3701143" cy="4351338"/>
          </a:xfrm>
        </p:spPr>
        <p:txBody>
          <a:bodyPr>
            <a:normAutofit/>
          </a:bodyPr>
          <a:lstStyle/>
          <a:p>
            <a:pPr marL="0" indent="0">
              <a:buNone/>
            </a:pPr>
            <a:r>
              <a:rPr lang="lv-LV" sz="2400" dirty="0"/>
              <a:t>Attiecināmās izmaksas</a:t>
            </a:r>
          </a:p>
          <a:p>
            <a:pPr marL="0" indent="0">
              <a:buNone/>
            </a:pPr>
            <a:r>
              <a:rPr lang="lv-LV" sz="2400" dirty="0"/>
              <a:t>N/a </a:t>
            </a:r>
          </a:p>
        </p:txBody>
      </p:sp>
      <p:sp>
        <p:nvSpPr>
          <p:cNvPr id="4" name="Content Placeholder 3">
            <a:extLst>
              <a:ext uri="{FF2B5EF4-FFF2-40B4-BE49-F238E27FC236}">
                <a16:creationId xmlns:a16="http://schemas.microsoft.com/office/drawing/2014/main" id="{4768A615-FF06-E55F-2FE0-8D2A9D866FDF}"/>
              </a:ext>
            </a:extLst>
          </p:cNvPr>
          <p:cNvSpPr>
            <a:spLocks noGrp="1"/>
          </p:cNvSpPr>
          <p:nvPr>
            <p:ph sz="half" idx="2"/>
          </p:nvPr>
        </p:nvSpPr>
        <p:spPr>
          <a:xfrm>
            <a:off x="4397830" y="1825625"/>
            <a:ext cx="7358742" cy="4351338"/>
          </a:xfrm>
        </p:spPr>
        <p:txBody>
          <a:bodyPr>
            <a:normAutofit/>
          </a:bodyPr>
          <a:lstStyle/>
          <a:p>
            <a:pPr marL="0" indent="0" algn="just">
              <a:buNone/>
            </a:pPr>
            <a:r>
              <a:rPr lang="lv-LV" sz="2400" dirty="0">
                <a:solidFill>
                  <a:schemeClr val="accent6">
                    <a:lumMod val="75000"/>
                  </a:schemeClr>
                </a:solidFill>
              </a:rPr>
              <a:t>Attiecināmās izmaksas </a:t>
            </a:r>
          </a:p>
          <a:p>
            <a:pPr marL="0" indent="0" algn="just">
              <a:buNone/>
            </a:pPr>
            <a:r>
              <a:rPr lang="lv-LV" sz="2400" dirty="0">
                <a:solidFill>
                  <a:schemeClr val="accent6">
                    <a:lumMod val="75000"/>
                  </a:schemeClr>
                </a:solidFill>
              </a:rPr>
              <a:t>36.</a:t>
            </a:r>
            <a:r>
              <a:rPr lang="lv-LV" sz="2400" baseline="30000" dirty="0">
                <a:solidFill>
                  <a:schemeClr val="accent6">
                    <a:lumMod val="75000"/>
                  </a:schemeClr>
                </a:solidFill>
              </a:rPr>
              <a:t>2</a:t>
            </a:r>
            <a:r>
              <a:rPr lang="lv-LV" sz="2400" dirty="0">
                <a:solidFill>
                  <a:schemeClr val="accent6">
                    <a:lumMod val="75000"/>
                  </a:schemeClr>
                </a:solidFill>
              </a:rPr>
              <a:t> Brīvprātīgo darbu un darbu bez atlīdzības, kas paredzēts šo noteikumu 35.4. apakšpunktā minēto būvniecības darbu izpildei un ir tieši saistīts ar projektā īstenojamām darbībām, ir iespējams novērtēt naudas izteiksmē atbilstoši konkrētas kvalifikācijas un profila personāla vidējām atlīdzības izmaksām, ko nosaka saskaņā ar Valsts ieņēmumu dienesta jaunākajiem datiem, un darbam nepieciešamo stundu skaitu.</a:t>
            </a:r>
          </a:p>
        </p:txBody>
      </p:sp>
      <p:sp>
        <p:nvSpPr>
          <p:cNvPr id="6" name="TextBox 5">
            <a:extLst>
              <a:ext uri="{FF2B5EF4-FFF2-40B4-BE49-F238E27FC236}">
                <a16:creationId xmlns:a16="http://schemas.microsoft.com/office/drawing/2014/main" id="{773402E7-F6BB-058A-EF20-447FE7484483}"/>
              </a:ext>
            </a:extLst>
          </p:cNvPr>
          <p:cNvSpPr txBox="1"/>
          <p:nvPr/>
        </p:nvSpPr>
        <p:spPr>
          <a:xfrm>
            <a:off x="551543" y="1398236"/>
            <a:ext cx="3701143"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05.07.2026. </a:t>
            </a:r>
          </a:p>
        </p:txBody>
      </p:sp>
      <p:sp>
        <p:nvSpPr>
          <p:cNvPr id="8" name="TextBox 7">
            <a:extLst>
              <a:ext uri="{FF2B5EF4-FFF2-40B4-BE49-F238E27FC236}">
                <a16:creationId xmlns:a16="http://schemas.microsoft.com/office/drawing/2014/main" id="{3D84C3A2-A78C-1A3A-0910-70F11E93D084}"/>
              </a:ext>
            </a:extLst>
          </p:cNvPr>
          <p:cNvSpPr txBox="1"/>
          <p:nvPr/>
        </p:nvSpPr>
        <p:spPr>
          <a:xfrm>
            <a:off x="4397830" y="1398236"/>
            <a:ext cx="7358742"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05.07.2026. </a:t>
            </a:r>
          </a:p>
        </p:txBody>
      </p:sp>
    </p:spTree>
    <p:extLst>
      <p:ext uri="{BB962C8B-B14F-4D97-AF65-F5344CB8AC3E}">
        <p14:creationId xmlns:p14="http://schemas.microsoft.com/office/powerpoint/2010/main" val="2027163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C027-BBAA-5730-6B09-6FF7FC3A45CB}"/>
              </a:ext>
            </a:extLst>
          </p:cNvPr>
          <p:cNvSpPr>
            <a:spLocks noGrp="1"/>
          </p:cNvSpPr>
          <p:nvPr>
            <p:ph type="title"/>
          </p:nvPr>
        </p:nvSpPr>
        <p:spPr>
          <a:xfrm>
            <a:off x="838200" y="365125"/>
            <a:ext cx="10515600" cy="766989"/>
          </a:xfrm>
        </p:spPr>
        <p:txBody>
          <a:bodyPr>
            <a:normAutofit/>
          </a:bodyPr>
          <a:lstStyle/>
          <a:p>
            <a:pPr algn="ctr"/>
            <a:r>
              <a:rPr lang="lv-LV" sz="4000" dirty="0"/>
              <a:t>V. Attiecināmās un neattiecināmās izmaksas </a:t>
            </a:r>
          </a:p>
        </p:txBody>
      </p:sp>
      <p:sp>
        <p:nvSpPr>
          <p:cNvPr id="3" name="Content Placeholder 2">
            <a:extLst>
              <a:ext uri="{FF2B5EF4-FFF2-40B4-BE49-F238E27FC236}">
                <a16:creationId xmlns:a16="http://schemas.microsoft.com/office/drawing/2014/main" id="{791BC56C-1F92-6F13-1ED2-34B1D4B50367}"/>
              </a:ext>
            </a:extLst>
          </p:cNvPr>
          <p:cNvSpPr>
            <a:spLocks noGrp="1"/>
          </p:cNvSpPr>
          <p:nvPr>
            <p:ph sz="half" idx="1"/>
          </p:nvPr>
        </p:nvSpPr>
        <p:spPr>
          <a:xfrm>
            <a:off x="580572" y="1825626"/>
            <a:ext cx="4673600" cy="4351338"/>
          </a:xfrm>
        </p:spPr>
        <p:txBody>
          <a:bodyPr>
            <a:noAutofit/>
          </a:bodyPr>
          <a:lstStyle/>
          <a:p>
            <a:pPr marL="0" indent="0">
              <a:buNone/>
            </a:pPr>
            <a:r>
              <a:rPr lang="lv-LV" sz="2400" dirty="0"/>
              <a:t>Neattiecināmās izmaksas </a:t>
            </a:r>
          </a:p>
          <a:p>
            <a:pPr marL="0" indent="0" algn="just">
              <a:buNone/>
            </a:pPr>
            <a:r>
              <a:rPr lang="lv-LV" sz="2400" dirty="0"/>
              <a:t>42.5. esošo būvju, iegādāto pamatlīdzekļu un programmnodrošinājuma uzturēšanas izmaksas, izņemot šo noteikumu 35.4. apakšpunktā minēto gadījumu;</a:t>
            </a:r>
          </a:p>
          <a:p>
            <a:pPr marL="0" indent="0">
              <a:buNone/>
            </a:pPr>
            <a:endParaRPr lang="lv-LV" sz="2400" dirty="0"/>
          </a:p>
          <a:p>
            <a:pPr marL="0" indent="0">
              <a:buNone/>
            </a:pPr>
            <a:endParaRPr lang="lv-LV" sz="2000" dirty="0"/>
          </a:p>
        </p:txBody>
      </p:sp>
      <p:sp>
        <p:nvSpPr>
          <p:cNvPr id="4" name="Content Placeholder 3">
            <a:extLst>
              <a:ext uri="{FF2B5EF4-FFF2-40B4-BE49-F238E27FC236}">
                <a16:creationId xmlns:a16="http://schemas.microsoft.com/office/drawing/2014/main" id="{1B6C952E-CA80-DBF3-DFFB-468F16EB73B9}"/>
              </a:ext>
            </a:extLst>
          </p:cNvPr>
          <p:cNvSpPr>
            <a:spLocks noGrp="1"/>
          </p:cNvSpPr>
          <p:nvPr>
            <p:ph sz="half" idx="2"/>
          </p:nvPr>
        </p:nvSpPr>
        <p:spPr>
          <a:xfrm>
            <a:off x="5540830" y="1825625"/>
            <a:ext cx="6215741" cy="4923518"/>
          </a:xfrm>
        </p:spPr>
        <p:txBody>
          <a:bodyPr>
            <a:noAutofit/>
          </a:bodyPr>
          <a:lstStyle/>
          <a:p>
            <a:pPr marL="0" indent="0" algn="just">
              <a:buNone/>
            </a:pPr>
            <a:r>
              <a:rPr lang="lv-LV" sz="2400" dirty="0">
                <a:solidFill>
                  <a:schemeClr val="accent6">
                    <a:lumMod val="75000"/>
                  </a:schemeClr>
                </a:solidFill>
              </a:rPr>
              <a:t>Neattiecināmās izmaksas</a:t>
            </a:r>
          </a:p>
          <a:p>
            <a:pPr marL="0" indent="0" algn="just">
              <a:buNone/>
            </a:pPr>
            <a:r>
              <a:rPr lang="lv-LV" sz="2400" dirty="0">
                <a:solidFill>
                  <a:schemeClr val="accent6">
                    <a:lumMod val="75000"/>
                  </a:schemeClr>
                </a:solidFill>
              </a:rPr>
              <a:t> 42.5. </a:t>
            </a:r>
            <a:r>
              <a:rPr lang="lv-LV" sz="2400" b="1" dirty="0">
                <a:solidFill>
                  <a:schemeClr val="accent6">
                    <a:lumMod val="75000"/>
                  </a:schemeClr>
                </a:solidFill>
              </a:rPr>
              <a:t>programmatūras atjaunināšanas izmaksas</a:t>
            </a:r>
            <a:r>
              <a:rPr lang="lv-LV" sz="2400" dirty="0">
                <a:solidFill>
                  <a:schemeClr val="accent6">
                    <a:lumMod val="75000"/>
                  </a:schemeClr>
                </a:solidFill>
              </a:rPr>
              <a:t>, esošo būvju un iegādāto pamatlīdzekļu remontdarbu un citas uzturēšanas izmaksas, izņemot izmaksas šo noteikumu </a:t>
            </a:r>
            <a:r>
              <a:rPr lang="lv-LV" sz="2400" dirty="0">
                <a:solidFill>
                  <a:schemeClr val="accent6">
                    <a:lumMod val="75000"/>
                  </a:schemeClr>
                </a:solidFill>
                <a:hlinkClick r:id="rId2">
                  <a:extLst>
                    <a:ext uri="{A12FA001-AC4F-418D-AE19-62706E023703}">
                      <ahyp:hlinkClr xmlns:ahyp="http://schemas.microsoft.com/office/drawing/2018/hyperlinkcolor" val="tx"/>
                    </a:ext>
                  </a:extLst>
                </a:hlinkClick>
              </a:rPr>
              <a:t>35.4. apakšpunktā</a:t>
            </a:r>
            <a:r>
              <a:rPr lang="lv-LV" sz="2400" dirty="0">
                <a:solidFill>
                  <a:schemeClr val="accent6">
                    <a:lumMod val="75000"/>
                  </a:schemeClr>
                </a:solidFill>
              </a:rPr>
              <a:t> minētajā gadījumā;</a:t>
            </a:r>
          </a:p>
          <a:p>
            <a:pPr marL="0" indent="0" algn="just">
              <a:buNone/>
            </a:pPr>
            <a:r>
              <a:rPr lang="lv-LV" sz="2400" b="1" i="1" dirty="0">
                <a:solidFill>
                  <a:srgbClr val="FF0000"/>
                </a:solidFill>
                <a:latin typeface="Times New Roman" panose="02020603050405020304" pitchFamily="18" charset="0"/>
                <a:cs typeface="Times New Roman" panose="02020603050405020304" pitchFamily="18" charset="0"/>
              </a:rPr>
              <a:t>Papildināts! Neattiecināmās izmaksas neattiecas uz aktivitātē "Kopienu spēcinošas un vietas attīstības sekmējošas iniciatīvas" paredzētajiem būvniecības darbiem, </a:t>
            </a:r>
            <a:r>
              <a:rPr lang="lv-LV" sz="2400" b="1" i="1" u="sng" dirty="0">
                <a:solidFill>
                  <a:srgbClr val="FF0000"/>
                </a:solidFill>
                <a:latin typeface="Times New Roman" panose="02020603050405020304" pitchFamily="18" charset="0"/>
                <a:cs typeface="Times New Roman" panose="02020603050405020304" pitchFamily="18" charset="0"/>
              </a:rPr>
              <a:t>kuriem nav nepieciešama būvniecības ieceres dokumentācija (35.4)!</a:t>
            </a:r>
          </a:p>
        </p:txBody>
      </p:sp>
      <p:sp>
        <p:nvSpPr>
          <p:cNvPr id="6" name="TextBox 5">
            <a:extLst>
              <a:ext uri="{FF2B5EF4-FFF2-40B4-BE49-F238E27FC236}">
                <a16:creationId xmlns:a16="http://schemas.microsoft.com/office/drawing/2014/main" id="{9A2DE16F-A50D-9661-A0A8-A3BEF1EDACA7}"/>
              </a:ext>
            </a:extLst>
          </p:cNvPr>
          <p:cNvSpPr txBox="1"/>
          <p:nvPr/>
        </p:nvSpPr>
        <p:spPr>
          <a:xfrm>
            <a:off x="551543" y="1398236"/>
            <a:ext cx="4702629"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8E15AEB1-A330-4D42-8B89-2E70731D6B03}"/>
              </a:ext>
            </a:extLst>
          </p:cNvPr>
          <p:cNvSpPr txBox="1"/>
          <p:nvPr/>
        </p:nvSpPr>
        <p:spPr>
          <a:xfrm>
            <a:off x="5540830" y="1398236"/>
            <a:ext cx="6215742"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1184151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539A749-026C-E90F-8E87-68F0A49909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EF6A12-98B8-4B93-7EF7-5C4804C38763}"/>
              </a:ext>
            </a:extLst>
          </p:cNvPr>
          <p:cNvSpPr>
            <a:spLocks noGrp="1"/>
          </p:cNvSpPr>
          <p:nvPr>
            <p:ph type="title"/>
          </p:nvPr>
        </p:nvSpPr>
        <p:spPr>
          <a:xfrm>
            <a:off x="838200" y="365125"/>
            <a:ext cx="10515600" cy="812223"/>
          </a:xfrm>
        </p:spPr>
        <p:txBody>
          <a:bodyPr>
            <a:normAutofit/>
          </a:bodyPr>
          <a:lstStyle/>
          <a:p>
            <a:pPr algn="ctr"/>
            <a:r>
              <a:rPr lang="lv-LV" sz="4000" dirty="0"/>
              <a:t>V. Attiecināmās un neattiecināmās izmaksas </a:t>
            </a:r>
          </a:p>
        </p:txBody>
      </p:sp>
      <p:sp>
        <p:nvSpPr>
          <p:cNvPr id="3" name="Content Placeholder 2">
            <a:extLst>
              <a:ext uri="{FF2B5EF4-FFF2-40B4-BE49-F238E27FC236}">
                <a16:creationId xmlns:a16="http://schemas.microsoft.com/office/drawing/2014/main" id="{AC0649D4-775D-EE10-8F75-9B6F60B9DAFE}"/>
              </a:ext>
            </a:extLst>
          </p:cNvPr>
          <p:cNvSpPr>
            <a:spLocks noGrp="1"/>
          </p:cNvSpPr>
          <p:nvPr>
            <p:ph sz="half" idx="1"/>
          </p:nvPr>
        </p:nvSpPr>
        <p:spPr>
          <a:xfrm>
            <a:off x="362857" y="1988456"/>
            <a:ext cx="5268686" cy="4713969"/>
          </a:xfrm>
        </p:spPr>
        <p:txBody>
          <a:bodyPr>
            <a:noAutofit/>
          </a:bodyPr>
          <a:lstStyle/>
          <a:p>
            <a:pPr marL="0" indent="0">
              <a:buNone/>
            </a:pPr>
            <a:r>
              <a:rPr lang="lv-LV" sz="2000" dirty="0"/>
              <a:t>Neattiecināmās izmaksas</a:t>
            </a:r>
          </a:p>
          <a:p>
            <a:pPr marL="0" indent="0">
              <a:buNone/>
            </a:pPr>
            <a:endParaRPr lang="lv-LV" sz="2000" dirty="0"/>
          </a:p>
          <a:p>
            <a:pPr marL="0" indent="0">
              <a:buNone/>
            </a:pPr>
            <a:r>
              <a:rPr lang="lv-LV" sz="2000" dirty="0"/>
              <a:t>42.19. mazvērtīgā inventāra iegādes izmaksas, izņemot šo noteikumu 33.22., 35.4., 35.5. un 37.18.apakšpunktā minēto gadījumu;</a:t>
            </a:r>
          </a:p>
          <a:p>
            <a:pPr marL="0" indent="0">
              <a:buNone/>
            </a:pPr>
            <a:endParaRPr lang="lv-LV" sz="2000" dirty="0"/>
          </a:p>
        </p:txBody>
      </p:sp>
      <p:sp>
        <p:nvSpPr>
          <p:cNvPr id="4" name="Content Placeholder 3">
            <a:extLst>
              <a:ext uri="{FF2B5EF4-FFF2-40B4-BE49-F238E27FC236}">
                <a16:creationId xmlns:a16="http://schemas.microsoft.com/office/drawing/2014/main" id="{6F0DF185-0F25-4B54-0B1F-FEA85ADAD935}"/>
              </a:ext>
            </a:extLst>
          </p:cNvPr>
          <p:cNvSpPr>
            <a:spLocks noGrp="1"/>
          </p:cNvSpPr>
          <p:nvPr>
            <p:ph sz="half" idx="2"/>
          </p:nvPr>
        </p:nvSpPr>
        <p:spPr>
          <a:xfrm>
            <a:off x="6096000" y="1988456"/>
            <a:ext cx="5428343" cy="4713967"/>
          </a:xfrm>
        </p:spPr>
        <p:txBody>
          <a:bodyPr>
            <a:noAutofit/>
          </a:bodyPr>
          <a:lstStyle/>
          <a:p>
            <a:pPr marL="0" indent="0" algn="just">
              <a:buNone/>
            </a:pPr>
            <a:r>
              <a:rPr lang="lv-LV" sz="2000" dirty="0">
                <a:solidFill>
                  <a:schemeClr val="accent6">
                    <a:lumMod val="75000"/>
                  </a:schemeClr>
                </a:solidFill>
                <a:cs typeface="Times New Roman" panose="02020603050405020304" pitchFamily="18" charset="0"/>
              </a:rPr>
              <a:t>Neattiecināmās izmaksas </a:t>
            </a:r>
          </a:p>
          <a:p>
            <a:pPr marL="0" indent="0" algn="just">
              <a:buNone/>
            </a:pPr>
            <a:endParaRPr lang="lv-LV" sz="2000" dirty="0">
              <a:solidFill>
                <a:schemeClr val="accent6">
                  <a:lumMod val="75000"/>
                </a:schemeClr>
              </a:solidFill>
            </a:endParaRPr>
          </a:p>
          <a:p>
            <a:pPr marL="0" indent="0" algn="just">
              <a:buNone/>
            </a:pPr>
            <a:r>
              <a:rPr lang="lv-LV" sz="2000" dirty="0">
                <a:solidFill>
                  <a:schemeClr val="accent6">
                    <a:lumMod val="75000"/>
                  </a:schemeClr>
                </a:solidFill>
              </a:rPr>
              <a:t>42.19. mazvērtīgā inventāra iegādes izmaksas, izņemot izmaksas šo noteikumu </a:t>
            </a:r>
            <a:r>
              <a:rPr lang="lv-LV" sz="2000" dirty="0">
                <a:solidFill>
                  <a:schemeClr val="accent6">
                    <a:lumMod val="75000"/>
                  </a:schemeClr>
                </a:solidFill>
                <a:hlinkClick r:id="rId2">
                  <a:extLst>
                    <a:ext uri="{A12FA001-AC4F-418D-AE19-62706E023703}">
                      <ahyp:hlinkClr xmlns:ahyp="http://schemas.microsoft.com/office/drawing/2018/hyperlinkcolor" val="tx"/>
                    </a:ext>
                  </a:extLst>
                </a:hlinkClick>
              </a:rPr>
              <a:t>33.</a:t>
            </a:r>
            <a:r>
              <a:rPr lang="lv-LV" sz="2000" baseline="30000" dirty="0">
                <a:solidFill>
                  <a:schemeClr val="accent6">
                    <a:lumMod val="75000"/>
                  </a:schemeClr>
                </a:solidFill>
                <a:hlinkClick r:id="rId2">
                  <a:extLst>
                    <a:ext uri="{A12FA001-AC4F-418D-AE19-62706E023703}">
                      <ahyp:hlinkClr xmlns:ahyp="http://schemas.microsoft.com/office/drawing/2018/hyperlinkcolor" val="tx"/>
                    </a:ext>
                  </a:extLst>
                </a:hlinkClick>
              </a:rPr>
              <a:t>2</a:t>
            </a:r>
            <a:r>
              <a:rPr lang="lv-LV" sz="2000" dirty="0">
                <a:solidFill>
                  <a:schemeClr val="accent6">
                    <a:lumMod val="75000"/>
                  </a:schemeClr>
                </a:solidFill>
                <a:hlinkClick r:id="rId2">
                  <a:extLst>
                    <a:ext uri="{A12FA001-AC4F-418D-AE19-62706E023703}">
                      <ahyp:hlinkClr xmlns:ahyp="http://schemas.microsoft.com/office/drawing/2018/hyperlinkcolor" val="tx"/>
                    </a:ext>
                  </a:extLst>
                </a:hlinkClick>
              </a:rPr>
              <a:t>2.</a:t>
            </a:r>
            <a:r>
              <a:rPr lang="lv-LV" sz="2000" dirty="0">
                <a:solidFill>
                  <a:schemeClr val="accent6">
                    <a:lumMod val="75000"/>
                  </a:schemeClr>
                </a:solidFill>
              </a:rPr>
              <a:t>, </a:t>
            </a:r>
            <a:r>
              <a:rPr lang="lv-LV" sz="2000" dirty="0">
                <a:solidFill>
                  <a:schemeClr val="accent6">
                    <a:lumMod val="75000"/>
                  </a:schemeClr>
                </a:solidFill>
                <a:hlinkClick r:id="rId3">
                  <a:extLst>
                    <a:ext uri="{A12FA001-AC4F-418D-AE19-62706E023703}">
                      <ahyp:hlinkClr xmlns:ahyp="http://schemas.microsoft.com/office/drawing/2018/hyperlinkcolor" val="tx"/>
                    </a:ext>
                  </a:extLst>
                </a:hlinkClick>
              </a:rPr>
              <a:t>35.4.</a:t>
            </a:r>
            <a:r>
              <a:rPr lang="lv-LV" sz="2000" dirty="0">
                <a:solidFill>
                  <a:schemeClr val="accent6">
                    <a:lumMod val="75000"/>
                  </a:schemeClr>
                </a:solidFill>
              </a:rPr>
              <a:t> un </a:t>
            </a:r>
            <a:r>
              <a:rPr lang="lv-LV" sz="2000" dirty="0">
                <a:solidFill>
                  <a:schemeClr val="accent6">
                    <a:lumMod val="75000"/>
                  </a:schemeClr>
                </a:solidFill>
                <a:hlinkClick r:id="rId4">
                  <a:extLst>
                    <a:ext uri="{A12FA001-AC4F-418D-AE19-62706E023703}">
                      <ahyp:hlinkClr xmlns:ahyp="http://schemas.microsoft.com/office/drawing/2018/hyperlinkcolor" val="tx"/>
                    </a:ext>
                  </a:extLst>
                </a:hlinkClick>
              </a:rPr>
              <a:t>37.</a:t>
            </a:r>
            <a:r>
              <a:rPr lang="lv-LV" sz="2000" baseline="30000" dirty="0">
                <a:solidFill>
                  <a:schemeClr val="accent6">
                    <a:lumMod val="75000"/>
                  </a:schemeClr>
                </a:solidFill>
                <a:hlinkClick r:id="rId4">
                  <a:extLst>
                    <a:ext uri="{A12FA001-AC4F-418D-AE19-62706E023703}">
                      <ahyp:hlinkClr xmlns:ahyp="http://schemas.microsoft.com/office/drawing/2018/hyperlinkcolor" val="tx"/>
                    </a:ext>
                  </a:extLst>
                </a:hlinkClick>
              </a:rPr>
              <a:t>1</a:t>
            </a:r>
            <a:r>
              <a:rPr lang="lv-LV" sz="2000" dirty="0">
                <a:solidFill>
                  <a:schemeClr val="accent6">
                    <a:lumMod val="75000"/>
                  </a:schemeClr>
                </a:solidFill>
                <a:hlinkClick r:id="rId4">
                  <a:extLst>
                    <a:ext uri="{A12FA001-AC4F-418D-AE19-62706E023703}">
                      <ahyp:hlinkClr xmlns:ahyp="http://schemas.microsoft.com/office/drawing/2018/hyperlinkcolor" val="tx"/>
                    </a:ext>
                  </a:extLst>
                </a:hlinkClick>
              </a:rPr>
              <a:t>8. apakšpunktā</a:t>
            </a:r>
            <a:r>
              <a:rPr lang="lv-LV" sz="2000" dirty="0">
                <a:solidFill>
                  <a:schemeClr val="accent6">
                    <a:lumMod val="75000"/>
                  </a:schemeClr>
                </a:solidFill>
              </a:rPr>
              <a:t> minētajā gadījumā;</a:t>
            </a:r>
          </a:p>
          <a:p>
            <a:pPr marL="0" indent="0" algn="just">
              <a:buNone/>
            </a:pPr>
            <a:endParaRPr lang="lv-LV" sz="2000" dirty="0">
              <a:solidFill>
                <a:schemeClr val="accent6">
                  <a:lumMod val="75000"/>
                </a:schemeClr>
              </a:solidFill>
            </a:endParaRPr>
          </a:p>
          <a:p>
            <a:pPr marL="0" indent="0" algn="just">
              <a:buNone/>
            </a:pPr>
            <a:r>
              <a:rPr lang="lv-LV" sz="2000" dirty="0">
                <a:solidFill>
                  <a:schemeClr val="accent6">
                    <a:lumMod val="75000"/>
                  </a:schemeClr>
                </a:solidFill>
              </a:rPr>
              <a:t>42.19.</a:t>
            </a:r>
            <a:r>
              <a:rPr lang="lv-LV" sz="2000" baseline="30000" dirty="0">
                <a:solidFill>
                  <a:schemeClr val="accent6">
                    <a:lumMod val="75000"/>
                  </a:schemeClr>
                </a:solidFill>
              </a:rPr>
              <a:t>1</a:t>
            </a:r>
            <a:r>
              <a:rPr lang="lv-LV" sz="2000" dirty="0">
                <a:solidFill>
                  <a:schemeClr val="accent6">
                    <a:lumMod val="75000"/>
                  </a:schemeClr>
                </a:solidFill>
              </a:rPr>
              <a:t> tehnikas, iekārtu un aprīkojuma izmaksas, kas paredzēts atjaunojamās vai </a:t>
            </a:r>
            <a:r>
              <a:rPr lang="lv-LV" sz="2000" dirty="0" err="1">
                <a:solidFill>
                  <a:schemeClr val="accent6">
                    <a:lumMod val="75000"/>
                  </a:schemeClr>
                </a:solidFill>
              </a:rPr>
              <a:t>atjaunīgās</a:t>
            </a:r>
            <a:r>
              <a:rPr lang="lv-LV" sz="2000" dirty="0">
                <a:solidFill>
                  <a:schemeClr val="accent6">
                    <a:lumMod val="75000"/>
                  </a:schemeClr>
                </a:solidFill>
              </a:rPr>
              <a:t> elektroenerģijas ražošanai, izņemot izmaksas šo noteikumu </a:t>
            </a:r>
            <a:r>
              <a:rPr lang="lv-LV" sz="2000" dirty="0">
                <a:solidFill>
                  <a:schemeClr val="accent6">
                    <a:lumMod val="75000"/>
                  </a:schemeClr>
                </a:solidFill>
                <a:hlinkClick r:id="rId5">
                  <a:extLst>
                    <a:ext uri="{A12FA001-AC4F-418D-AE19-62706E023703}">
                      <ahyp:hlinkClr xmlns:ahyp="http://schemas.microsoft.com/office/drawing/2018/hyperlinkcolor" val="tx"/>
                    </a:ext>
                  </a:extLst>
                </a:hlinkClick>
              </a:rPr>
              <a:t>33.4. apakšpunktā</a:t>
            </a:r>
            <a:r>
              <a:rPr lang="lv-LV" sz="2000" dirty="0">
                <a:solidFill>
                  <a:schemeClr val="accent6">
                    <a:lumMod val="75000"/>
                  </a:schemeClr>
                </a:solidFill>
              </a:rPr>
              <a:t> minētajā gadījumā;</a:t>
            </a:r>
            <a:endParaRPr lang="lv-LV" sz="2000" dirty="0">
              <a:solidFill>
                <a:schemeClr val="accent6">
                  <a:lumMod val="75000"/>
                </a:schemeClr>
              </a:solidFill>
              <a:cs typeface="Times New Roman" panose="02020603050405020304" pitchFamily="18" charset="0"/>
            </a:endParaRPr>
          </a:p>
          <a:p>
            <a:pPr marL="0" indent="0">
              <a:buNone/>
            </a:pPr>
            <a:endParaRPr lang="lv-LV" sz="1800" dirty="0">
              <a:solidFill>
                <a:srgbClr val="00B050"/>
              </a:solidFill>
            </a:endParaRPr>
          </a:p>
        </p:txBody>
      </p:sp>
      <p:sp>
        <p:nvSpPr>
          <p:cNvPr id="6" name="TextBox 5">
            <a:extLst>
              <a:ext uri="{FF2B5EF4-FFF2-40B4-BE49-F238E27FC236}">
                <a16:creationId xmlns:a16="http://schemas.microsoft.com/office/drawing/2014/main" id="{91842220-8DBB-6BBD-3475-8F258E3BC82D}"/>
              </a:ext>
            </a:extLst>
          </p:cNvPr>
          <p:cNvSpPr txBox="1"/>
          <p:nvPr/>
        </p:nvSpPr>
        <p:spPr>
          <a:xfrm>
            <a:off x="435429" y="1398236"/>
            <a:ext cx="5370285"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059ADEF2-4327-08C0-6D8A-44674474703F}"/>
              </a:ext>
            </a:extLst>
          </p:cNvPr>
          <p:cNvSpPr txBox="1"/>
          <p:nvPr/>
        </p:nvSpPr>
        <p:spPr>
          <a:xfrm>
            <a:off x="6172200" y="1398236"/>
            <a:ext cx="5584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219264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04F3-6D34-0251-A46B-8789230C0B0D}"/>
              </a:ext>
            </a:extLst>
          </p:cNvPr>
          <p:cNvSpPr>
            <a:spLocks noGrp="1"/>
          </p:cNvSpPr>
          <p:nvPr>
            <p:ph type="title"/>
          </p:nvPr>
        </p:nvSpPr>
        <p:spPr>
          <a:xfrm>
            <a:off x="319313" y="365126"/>
            <a:ext cx="11437257" cy="810532"/>
          </a:xfrm>
        </p:spPr>
        <p:txBody>
          <a:bodyPr>
            <a:normAutofit fontScale="90000"/>
          </a:bodyPr>
          <a:lstStyle/>
          <a:p>
            <a:pPr algn="ctr"/>
            <a:r>
              <a:rPr lang="lv-LV" dirty="0"/>
              <a:t>VI. Pieteikšanās kārtība un iesniedzamie dokumenti</a:t>
            </a:r>
          </a:p>
        </p:txBody>
      </p:sp>
      <p:sp>
        <p:nvSpPr>
          <p:cNvPr id="3" name="Content Placeholder 2">
            <a:extLst>
              <a:ext uri="{FF2B5EF4-FFF2-40B4-BE49-F238E27FC236}">
                <a16:creationId xmlns:a16="http://schemas.microsoft.com/office/drawing/2014/main" id="{0EA0CEEC-ECF8-8FB1-0947-4229360578A0}"/>
              </a:ext>
            </a:extLst>
          </p:cNvPr>
          <p:cNvSpPr>
            <a:spLocks noGrp="1"/>
          </p:cNvSpPr>
          <p:nvPr>
            <p:ph sz="half" idx="1"/>
          </p:nvPr>
        </p:nvSpPr>
        <p:spPr>
          <a:xfrm>
            <a:off x="319313" y="1825625"/>
            <a:ext cx="5254171" cy="4351338"/>
          </a:xfrm>
        </p:spPr>
        <p:txBody>
          <a:bodyPr>
            <a:normAutofit fontScale="62500" lnSpcReduction="20000"/>
          </a:bodyPr>
          <a:lstStyle/>
          <a:p>
            <a:pPr marL="0" indent="0">
              <a:buNone/>
            </a:pPr>
            <a:r>
              <a:rPr lang="lv-LV" dirty="0"/>
              <a:t> </a:t>
            </a:r>
            <a:r>
              <a:rPr lang="lv-LV" sz="3200" dirty="0"/>
              <a:t>47. Ja attiecīgā kārta ir ilgāka par 30 dienām, pēc dienas, kad iesniegto projektu īstenošanai pieteiktais publiskais finansējums sasniedz 80 procentu no konkrētajā kārtā pieejamā finansējuma, Lauku atbalsta dienests un vietējā rīcības grupa savā tīmekļvietnē ievieto paziņojumu par to, ka projektu iesniegumu iesniegšana beigsies pēc 30 dienām, ja līdz šo noteikumu 45. punktā minētajā kārtībā izsludinātā iesniegumu iesniegšanas termiņa beigām atlikušas vairāk nekā 30 dienas. Pēc projektu iesniegšanas termiņa beigām vietējā rīcības grupa projektu iesniegumus apkopo un sarindo atbilstoši vietējās attīstības stratēģijas konkrētajai rīcībai noteiktajiem projektu vērtēšanas kritērijiem.</a:t>
            </a:r>
          </a:p>
        </p:txBody>
      </p:sp>
      <p:sp>
        <p:nvSpPr>
          <p:cNvPr id="4" name="Content Placeholder 3">
            <a:extLst>
              <a:ext uri="{FF2B5EF4-FFF2-40B4-BE49-F238E27FC236}">
                <a16:creationId xmlns:a16="http://schemas.microsoft.com/office/drawing/2014/main" id="{38023DB8-B8D2-DBCD-0875-3AD9F61AA0F9}"/>
              </a:ext>
            </a:extLst>
          </p:cNvPr>
          <p:cNvSpPr>
            <a:spLocks noGrp="1"/>
          </p:cNvSpPr>
          <p:nvPr>
            <p:ph sz="half" idx="2"/>
          </p:nvPr>
        </p:nvSpPr>
        <p:spPr>
          <a:xfrm>
            <a:off x="5791199" y="1825624"/>
            <a:ext cx="5965371" cy="5032375"/>
          </a:xfrm>
        </p:spPr>
        <p:txBody>
          <a:bodyPr>
            <a:noAutofit/>
          </a:bodyPr>
          <a:lstStyle/>
          <a:p>
            <a:pPr marL="0" indent="0" algn="just">
              <a:buNone/>
            </a:pPr>
            <a:r>
              <a:rPr lang="lv-LV" sz="2000" dirty="0">
                <a:solidFill>
                  <a:schemeClr val="accent6">
                    <a:lumMod val="75000"/>
                  </a:schemeClr>
                </a:solidFill>
              </a:rPr>
              <a:t>47. Ja konkrētā kārta ir ilgāka par 30 dienām, pēc dienas, kad iesniegto projektu īstenošanai pieteiktais publiskais finansējums sasniedz 80 procentu no konkrētajā kārtā pieejamā finansējuma, Lauku atbalsta dienests un vietējā rīcības grupa savā tīmekļvietnē ievieto paziņojumu par to, ka projektu iesniegumu iesniegšana beigsies pēc 30 dienām, ja līdz šo noteikumu </a:t>
            </a:r>
            <a:r>
              <a:rPr lang="lv-LV" sz="2000" dirty="0">
                <a:solidFill>
                  <a:schemeClr val="accent6">
                    <a:lumMod val="75000"/>
                  </a:schemeClr>
                </a:solidFill>
                <a:hlinkClick r:id="rId2">
                  <a:extLst>
                    <a:ext uri="{A12FA001-AC4F-418D-AE19-62706E023703}">
                      <ahyp:hlinkClr xmlns:ahyp="http://schemas.microsoft.com/office/drawing/2018/hyperlinkcolor" val="tx"/>
                    </a:ext>
                  </a:extLst>
                </a:hlinkClick>
              </a:rPr>
              <a:t>45. punktā</a:t>
            </a:r>
            <a:r>
              <a:rPr lang="lv-LV" sz="2000" dirty="0">
                <a:solidFill>
                  <a:schemeClr val="accent6">
                    <a:lumMod val="75000"/>
                  </a:schemeClr>
                </a:solidFill>
              </a:rPr>
              <a:t> minētajā kārtībā izsludinātā iesniegumu iesniegšanas termiņa beigām atlicis vairāk par 30 dienām </a:t>
            </a:r>
            <a:r>
              <a:rPr lang="lv-LV" sz="2000" b="1" dirty="0">
                <a:solidFill>
                  <a:schemeClr val="accent6">
                    <a:lumMod val="75000"/>
                  </a:schemeClr>
                </a:solidFill>
              </a:rPr>
              <a:t>un konkrētajā kārtā pieejamais publiskais finansējums nav pilnībā rezervēts iesniegto projektu īstenošanai.</a:t>
            </a:r>
            <a:r>
              <a:rPr lang="lv-LV" sz="2000" dirty="0">
                <a:solidFill>
                  <a:schemeClr val="accent6">
                    <a:lumMod val="75000"/>
                  </a:schemeClr>
                </a:solidFill>
              </a:rPr>
              <a:t> Pēc projektu iesniegšanas termiņa beigām vietējā rīcības grupa projektu iesniegumus apkopo un sarindo atbilstoši vietējās attīstības stratēģijas konkrētajai rīcībai noteiktajiem projektu vērtēšanas kritērijiem.</a:t>
            </a:r>
          </a:p>
          <a:p>
            <a:pPr marL="0" indent="0" algn="just">
              <a:buNone/>
            </a:pPr>
            <a:r>
              <a:rPr lang="lv-LV" sz="2000" b="1" i="1" dirty="0">
                <a:solidFill>
                  <a:srgbClr val="FF0000"/>
                </a:solidFill>
                <a:latin typeface="Times New Roman" panose="02020603050405020304" pitchFamily="18" charset="0"/>
                <a:cs typeface="Times New Roman" panose="02020603050405020304" pitchFamily="18" charset="0"/>
              </a:rPr>
              <a:t>Papildināts! </a:t>
            </a:r>
          </a:p>
        </p:txBody>
      </p:sp>
      <p:sp>
        <p:nvSpPr>
          <p:cNvPr id="6" name="TextBox 5">
            <a:extLst>
              <a:ext uri="{FF2B5EF4-FFF2-40B4-BE49-F238E27FC236}">
                <a16:creationId xmlns:a16="http://schemas.microsoft.com/office/drawing/2014/main" id="{74F7C094-CC4C-C4F4-1719-3712D58BFA00}"/>
              </a:ext>
            </a:extLst>
          </p:cNvPr>
          <p:cNvSpPr txBox="1"/>
          <p:nvPr/>
        </p:nvSpPr>
        <p:spPr>
          <a:xfrm>
            <a:off x="319313" y="1374072"/>
            <a:ext cx="5254171"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2B5EAFFD-F424-B7E4-0810-1853D601C7B3}"/>
              </a:ext>
            </a:extLst>
          </p:cNvPr>
          <p:cNvSpPr txBox="1"/>
          <p:nvPr/>
        </p:nvSpPr>
        <p:spPr>
          <a:xfrm>
            <a:off x="5791200" y="1398236"/>
            <a:ext cx="5965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3296990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E4740-243C-63E2-1EDC-BEEA499DA3E6}"/>
              </a:ext>
            </a:extLst>
          </p:cNvPr>
          <p:cNvSpPr>
            <a:spLocks noGrp="1"/>
          </p:cNvSpPr>
          <p:nvPr>
            <p:ph type="title"/>
          </p:nvPr>
        </p:nvSpPr>
        <p:spPr>
          <a:xfrm>
            <a:off x="362857" y="365126"/>
            <a:ext cx="11480800" cy="912132"/>
          </a:xfrm>
        </p:spPr>
        <p:txBody>
          <a:bodyPr>
            <a:normAutofit fontScale="90000"/>
          </a:bodyPr>
          <a:lstStyle/>
          <a:p>
            <a:pPr algn="ctr"/>
            <a:r>
              <a:rPr lang="lv-LV" dirty="0"/>
              <a:t>VI. Pieteikšanās kārtība un iesniedzamie dokumenti</a:t>
            </a:r>
          </a:p>
        </p:txBody>
      </p:sp>
      <p:sp>
        <p:nvSpPr>
          <p:cNvPr id="3" name="Content Placeholder 2">
            <a:extLst>
              <a:ext uri="{FF2B5EF4-FFF2-40B4-BE49-F238E27FC236}">
                <a16:creationId xmlns:a16="http://schemas.microsoft.com/office/drawing/2014/main" id="{D3349E87-9307-1B50-D977-D4CC1CD176F2}"/>
              </a:ext>
            </a:extLst>
          </p:cNvPr>
          <p:cNvSpPr>
            <a:spLocks noGrp="1"/>
          </p:cNvSpPr>
          <p:nvPr>
            <p:ph sz="half" idx="1"/>
          </p:nvPr>
        </p:nvSpPr>
        <p:spPr>
          <a:xfrm>
            <a:off x="217714" y="1690688"/>
            <a:ext cx="5802087" cy="5167312"/>
          </a:xfrm>
        </p:spPr>
        <p:txBody>
          <a:bodyPr>
            <a:noAutofit/>
          </a:bodyPr>
          <a:lstStyle/>
          <a:p>
            <a:pPr marL="0" indent="0" algn="just">
              <a:buNone/>
            </a:pPr>
            <a:r>
              <a:rPr lang="lv-LV" sz="1800" dirty="0"/>
              <a:t>48.3. ja nekustamo īpašumu, kurā paredzēts īstenot projektu un uzstādīt stacionāros pamatlīdzekļus, atbalsta pretendents nomā, – nomas līguma kopiju. Ja </a:t>
            </a:r>
            <a:r>
              <a:rPr lang="lv-LV" sz="1800" b="1" dirty="0"/>
              <a:t>paredzēta jauna būvniecība, būves pārbūve, būves novietošana, būves ierīkošana, būves restaurācija vai būves atjaunošana</a:t>
            </a:r>
            <a:r>
              <a:rPr lang="lv-LV" sz="1800" dirty="0"/>
              <a:t> un nekustamo īpašumu, kurā paredzēts īstenot projektu, atbalsta pretendents nomā, tas kopā ar projekta iesniegumu vai pirms projekta īstenošanas uzsākšanas iesniedz zemesgrāmatā reģistrētu ilgtermiņa nomas līgumu. Ja paredzēta tādu pamatlīdzekļu iegāde, kuri nav stacionāri novietojami (ja vien projektā plānotās aktivitātes neīsteno noteiktā telpā), atbalsta pretendents nomas līguma vietā iesniedz saskaņojumu ar nekustamā īpašuma īpašnieku par pamatlīdzekļu novietošanu vai uzglabāšanu. Nomas līgums vai saskaņojums (ja attiecināms) ar nekustamā īpašuma īpašnieku ir noslēgts vismaz uz pieciem gadiem vai, ja projekta kopējā attiecināmo izmaksu summa pārsniedz 50 000 </a:t>
            </a:r>
            <a:r>
              <a:rPr lang="lv-LV" sz="1800" dirty="0" err="1"/>
              <a:t>euro</a:t>
            </a:r>
            <a:r>
              <a:rPr lang="lv-LV" sz="1800" dirty="0"/>
              <a:t>, – uz septiņiem gadiem no projekta iesnieguma iesniegšanas dienas;</a:t>
            </a:r>
          </a:p>
        </p:txBody>
      </p:sp>
      <p:sp>
        <p:nvSpPr>
          <p:cNvPr id="4" name="Content Placeholder 3">
            <a:extLst>
              <a:ext uri="{FF2B5EF4-FFF2-40B4-BE49-F238E27FC236}">
                <a16:creationId xmlns:a16="http://schemas.microsoft.com/office/drawing/2014/main" id="{2381553C-433B-6C29-7940-10DBF1E3C8EE}"/>
              </a:ext>
            </a:extLst>
          </p:cNvPr>
          <p:cNvSpPr>
            <a:spLocks noGrp="1"/>
          </p:cNvSpPr>
          <p:nvPr>
            <p:ph sz="half" idx="2"/>
          </p:nvPr>
        </p:nvSpPr>
        <p:spPr>
          <a:xfrm>
            <a:off x="6172201" y="1690687"/>
            <a:ext cx="5671456" cy="5167312"/>
          </a:xfrm>
        </p:spPr>
        <p:txBody>
          <a:bodyPr>
            <a:noAutofit/>
          </a:bodyPr>
          <a:lstStyle/>
          <a:p>
            <a:pPr marL="0" indent="0" algn="just">
              <a:buNone/>
            </a:pPr>
            <a:r>
              <a:rPr lang="lv-LV" sz="1800" dirty="0">
                <a:solidFill>
                  <a:schemeClr val="accent6">
                    <a:lumMod val="75000"/>
                  </a:schemeClr>
                </a:solidFill>
              </a:rPr>
              <a:t>48.3. ja nekustamo īpašumu, kurā paredzēts īstenot projektu un uzstādīt stacionāros pamatlīdzekļus, atbalsta pretendents nomā, – nomas līguma kopiju. </a:t>
            </a:r>
            <a:r>
              <a:rPr lang="lv-LV" sz="1800" b="1" dirty="0">
                <a:solidFill>
                  <a:schemeClr val="accent6">
                    <a:lumMod val="75000"/>
                  </a:schemeClr>
                </a:solidFill>
              </a:rPr>
              <a:t>Ja paredzēta būvniecība </a:t>
            </a:r>
            <a:r>
              <a:rPr lang="lv-LV" sz="1800" dirty="0">
                <a:solidFill>
                  <a:schemeClr val="accent6">
                    <a:lumMod val="75000"/>
                  </a:schemeClr>
                </a:solidFill>
              </a:rPr>
              <a:t>un nekustamo īpašumu, kurā paredzēts īstenot projektu, atbalsta pretendents nomā, tas kopā ar projekta iesniegumu vai pirms projekta īstenošanas uzsākšanas iesniedz zemesgrāmatā reģistrētu ilgtermiņa nomas līgumu. Ja paredzēta tādu pamatlīdzekļu iegāde, kuri nav stacionāri novietojami (ja vien projektā plānotās aktivitātes neīsteno noteiktā telpā), atbalsta pretendents nomas līguma vietā iesniedz saskaņojumu ar nekustamā īpašuma īpašnieku par pamatlīdzekļu novietošanu vai uzglabāšanu. Nomas līgums vai saskaņojums (ja attiecināms) ar nekustamā īpašuma īpašnieku ir noslēgts vismaz uz pieciem gadiem vai, ja projekta kopējā attiecināmo izmaksu summa pārsniedz 50 000 </a:t>
            </a:r>
            <a:r>
              <a:rPr lang="lv-LV" sz="1800" i="1" dirty="0" err="1">
                <a:solidFill>
                  <a:schemeClr val="accent6">
                    <a:lumMod val="75000"/>
                  </a:schemeClr>
                </a:solidFill>
              </a:rPr>
              <a:t>euro</a:t>
            </a:r>
            <a:r>
              <a:rPr lang="lv-LV" sz="1800" dirty="0">
                <a:solidFill>
                  <a:schemeClr val="accent6">
                    <a:lumMod val="75000"/>
                  </a:schemeClr>
                </a:solidFill>
              </a:rPr>
              <a:t>, – uz septiņiem gadiem no projekta iesnieguma iesniegšanas dienas;</a:t>
            </a:r>
          </a:p>
          <a:p>
            <a:pPr marL="0" indent="0">
              <a:buNone/>
            </a:pPr>
            <a:r>
              <a:rPr lang="lv-LV" sz="2000" b="1" i="1" dirty="0">
                <a:solidFill>
                  <a:srgbClr val="FF0000"/>
                </a:solidFill>
                <a:latin typeface="Times New Roman" panose="02020603050405020304" pitchFamily="18" charset="0"/>
                <a:cs typeface="Times New Roman" panose="02020603050405020304" pitchFamily="18" charset="0"/>
              </a:rPr>
              <a:t>Vispārīgāks formulējums! </a:t>
            </a:r>
          </a:p>
        </p:txBody>
      </p:sp>
      <p:sp>
        <p:nvSpPr>
          <p:cNvPr id="6" name="TextBox 5">
            <a:extLst>
              <a:ext uri="{FF2B5EF4-FFF2-40B4-BE49-F238E27FC236}">
                <a16:creationId xmlns:a16="http://schemas.microsoft.com/office/drawing/2014/main" id="{2D039577-AC92-82D6-4BF9-273F285C7F84}"/>
              </a:ext>
            </a:extLst>
          </p:cNvPr>
          <p:cNvSpPr txBox="1"/>
          <p:nvPr/>
        </p:nvSpPr>
        <p:spPr>
          <a:xfrm>
            <a:off x="217714" y="1239135"/>
            <a:ext cx="5660572"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C24CBD53-DBE1-AA52-67F0-1FAACF801593}"/>
              </a:ext>
            </a:extLst>
          </p:cNvPr>
          <p:cNvSpPr txBox="1"/>
          <p:nvPr/>
        </p:nvSpPr>
        <p:spPr>
          <a:xfrm>
            <a:off x="6197601" y="1239135"/>
            <a:ext cx="5631542"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3683362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D3C43-AEF1-306E-47A0-686445ADF18F}"/>
              </a:ext>
            </a:extLst>
          </p:cNvPr>
          <p:cNvSpPr>
            <a:spLocks noGrp="1"/>
          </p:cNvSpPr>
          <p:nvPr>
            <p:ph type="title"/>
          </p:nvPr>
        </p:nvSpPr>
        <p:spPr>
          <a:xfrm>
            <a:off x="435429" y="365125"/>
            <a:ext cx="11205028" cy="650875"/>
          </a:xfrm>
        </p:spPr>
        <p:txBody>
          <a:bodyPr>
            <a:normAutofit fontScale="90000"/>
          </a:bodyPr>
          <a:lstStyle/>
          <a:p>
            <a:pPr algn="ctr"/>
            <a:r>
              <a:rPr lang="lv-LV" dirty="0"/>
              <a:t>VI. Pieteikšanās kārtība un iesniedzamie dokumenti</a:t>
            </a:r>
          </a:p>
        </p:txBody>
      </p:sp>
      <p:sp>
        <p:nvSpPr>
          <p:cNvPr id="3" name="Content Placeholder 2">
            <a:extLst>
              <a:ext uri="{FF2B5EF4-FFF2-40B4-BE49-F238E27FC236}">
                <a16:creationId xmlns:a16="http://schemas.microsoft.com/office/drawing/2014/main" id="{C8C46D49-DF56-BEDF-271D-429D2690A476}"/>
              </a:ext>
            </a:extLst>
          </p:cNvPr>
          <p:cNvSpPr>
            <a:spLocks noGrp="1"/>
          </p:cNvSpPr>
          <p:nvPr>
            <p:ph sz="half" idx="1"/>
          </p:nvPr>
        </p:nvSpPr>
        <p:spPr>
          <a:xfrm>
            <a:off x="551543" y="1825625"/>
            <a:ext cx="5254171" cy="4351338"/>
          </a:xfrm>
        </p:spPr>
        <p:txBody>
          <a:bodyPr>
            <a:normAutofit fontScale="92500" lnSpcReduction="20000"/>
          </a:bodyPr>
          <a:lstStyle/>
          <a:p>
            <a:pPr marL="0" indent="0" algn="just">
              <a:buNone/>
            </a:pPr>
            <a:r>
              <a:rPr lang="lv-LV" dirty="0"/>
              <a:t>48.5. ja projektā plānota </a:t>
            </a:r>
            <a:r>
              <a:rPr lang="lv-LV" b="1" dirty="0"/>
              <a:t>paredzēta jauna būvniecība, būves pārbūve, būves novietošana, būves ierīkošana, būves restaurācija vai būves atjaunošana</a:t>
            </a:r>
            <a:r>
              <a:rPr lang="lv-LV" dirty="0"/>
              <a:t> vai būvmateriālu iegāde, – informāciju par būvniecības lietu, kas atbilstoši būvniecības jomu regulējošajiem normatīvajiem aktiem reģistrēta Būvniecības informācijas sistēmā (ja šī prasība attiecas uz atbalsta pretendentu saskaņā ar būvniecības jomu regulējošajiem normatīvajiem aktiem);</a:t>
            </a:r>
          </a:p>
          <a:p>
            <a:endParaRPr lang="lv-LV" dirty="0"/>
          </a:p>
        </p:txBody>
      </p:sp>
      <p:sp>
        <p:nvSpPr>
          <p:cNvPr id="4" name="Content Placeholder 3">
            <a:extLst>
              <a:ext uri="{FF2B5EF4-FFF2-40B4-BE49-F238E27FC236}">
                <a16:creationId xmlns:a16="http://schemas.microsoft.com/office/drawing/2014/main" id="{C7388FD8-71F4-7FC5-C78E-49D15AAEBE0A}"/>
              </a:ext>
            </a:extLst>
          </p:cNvPr>
          <p:cNvSpPr>
            <a:spLocks noGrp="1"/>
          </p:cNvSpPr>
          <p:nvPr>
            <p:ph sz="half" idx="2"/>
          </p:nvPr>
        </p:nvSpPr>
        <p:spPr>
          <a:xfrm>
            <a:off x="6172200" y="1825625"/>
            <a:ext cx="5584370" cy="4351338"/>
          </a:xfrm>
        </p:spPr>
        <p:txBody>
          <a:bodyPr>
            <a:normAutofit fontScale="92500" lnSpcReduction="20000"/>
          </a:bodyPr>
          <a:lstStyle/>
          <a:p>
            <a:pPr marL="0" indent="0" algn="just">
              <a:buNone/>
            </a:pPr>
            <a:r>
              <a:rPr lang="lv-LV" dirty="0">
                <a:solidFill>
                  <a:schemeClr val="accent6">
                    <a:lumMod val="75000"/>
                  </a:schemeClr>
                </a:solidFill>
              </a:rPr>
              <a:t>48.5. ja projektā plānota </a:t>
            </a:r>
            <a:r>
              <a:rPr lang="lv-LV" b="1" dirty="0">
                <a:solidFill>
                  <a:schemeClr val="accent6">
                    <a:lumMod val="75000"/>
                  </a:schemeClr>
                </a:solidFill>
              </a:rPr>
              <a:t>būvniecība </a:t>
            </a:r>
            <a:r>
              <a:rPr lang="lv-LV" dirty="0">
                <a:solidFill>
                  <a:schemeClr val="accent6">
                    <a:lumMod val="75000"/>
                  </a:schemeClr>
                </a:solidFill>
              </a:rPr>
              <a:t>vai būvmateriālu iegāde, – informāciju par būvniecības lietu, kas atbilstoši būvniecības jomu regulējošajiem normatīvajiem aktiem reģistrēta Būvniecības informācijas sistēmā (ja šī prasība attiecas uz atbalsta pretendentu saskaņā ar būvniecības jomu regulējošajiem normatīvajiem aktiem);</a:t>
            </a:r>
          </a:p>
          <a:p>
            <a:pPr marL="0" indent="0" algn="just">
              <a:buNone/>
            </a:pPr>
            <a:endParaRPr lang="lv-LV" dirty="0">
              <a:solidFill>
                <a:srgbClr val="00B050"/>
              </a:solidFill>
            </a:endParaRPr>
          </a:p>
          <a:p>
            <a:pPr marL="0" indent="0" algn="just">
              <a:buNone/>
            </a:pPr>
            <a:r>
              <a:rPr lang="lv-LV" b="1" i="1" dirty="0">
                <a:solidFill>
                  <a:srgbClr val="FF0000"/>
                </a:solidFill>
                <a:latin typeface="Times New Roman" panose="02020603050405020304" pitchFamily="18" charset="0"/>
                <a:cs typeface="Times New Roman" panose="02020603050405020304" pitchFamily="18" charset="0"/>
              </a:rPr>
              <a:t>Vispārīgāks formulējums!</a:t>
            </a:r>
          </a:p>
        </p:txBody>
      </p:sp>
      <p:sp>
        <p:nvSpPr>
          <p:cNvPr id="6" name="TextBox 5">
            <a:extLst>
              <a:ext uri="{FF2B5EF4-FFF2-40B4-BE49-F238E27FC236}">
                <a16:creationId xmlns:a16="http://schemas.microsoft.com/office/drawing/2014/main" id="{9DC6736C-EDBA-7FE3-290D-0A85D33DB8EB}"/>
              </a:ext>
            </a:extLst>
          </p:cNvPr>
          <p:cNvSpPr txBox="1"/>
          <p:nvPr/>
        </p:nvSpPr>
        <p:spPr>
          <a:xfrm>
            <a:off x="551543" y="1398236"/>
            <a:ext cx="5254171"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4DC0F2C7-BD71-CD1A-B211-9A9109BEA722}"/>
              </a:ext>
            </a:extLst>
          </p:cNvPr>
          <p:cNvSpPr txBox="1"/>
          <p:nvPr/>
        </p:nvSpPr>
        <p:spPr>
          <a:xfrm>
            <a:off x="6172200" y="1398236"/>
            <a:ext cx="5584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955030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EE7AA-D4A8-7B59-9C7B-4285A212C043}"/>
              </a:ext>
            </a:extLst>
          </p:cNvPr>
          <p:cNvSpPr>
            <a:spLocks noGrp="1"/>
          </p:cNvSpPr>
          <p:nvPr>
            <p:ph type="title"/>
          </p:nvPr>
        </p:nvSpPr>
        <p:spPr>
          <a:xfrm>
            <a:off x="551543" y="365125"/>
            <a:ext cx="11088913" cy="766989"/>
          </a:xfrm>
        </p:spPr>
        <p:txBody>
          <a:bodyPr>
            <a:normAutofit fontScale="90000"/>
          </a:bodyPr>
          <a:lstStyle/>
          <a:p>
            <a:pPr algn="ctr"/>
            <a:r>
              <a:rPr lang="lv-LV" dirty="0"/>
              <a:t>VI. Pieteikšanās kārtība un iesniedzamie dokumenti</a:t>
            </a:r>
          </a:p>
        </p:txBody>
      </p:sp>
      <p:sp>
        <p:nvSpPr>
          <p:cNvPr id="3" name="Content Placeholder 2">
            <a:extLst>
              <a:ext uri="{FF2B5EF4-FFF2-40B4-BE49-F238E27FC236}">
                <a16:creationId xmlns:a16="http://schemas.microsoft.com/office/drawing/2014/main" id="{AC61C9A6-3C1B-2912-9ACC-4CEA9F06C99D}"/>
              </a:ext>
            </a:extLst>
          </p:cNvPr>
          <p:cNvSpPr>
            <a:spLocks noGrp="1"/>
          </p:cNvSpPr>
          <p:nvPr>
            <p:ph sz="half" idx="1"/>
          </p:nvPr>
        </p:nvSpPr>
        <p:spPr>
          <a:xfrm>
            <a:off x="551543" y="1825625"/>
            <a:ext cx="5468257" cy="4351338"/>
          </a:xfrm>
        </p:spPr>
        <p:txBody>
          <a:bodyPr/>
          <a:lstStyle/>
          <a:p>
            <a:pPr marL="0" indent="0" algn="just">
              <a:buNone/>
            </a:pPr>
            <a:r>
              <a:rPr lang="lv-LV" dirty="0"/>
              <a:t>48.8. atbalsta pretendenta pašnovērtējumu par projekta atbilstību vietējās attīstības stratēģijā attiecīgajai rīcībai noteiktajiem projektu vērtēšanas kritērijiem, norādot katram kritērijam atbilstošo punktu skaitu un pamatojot punktu skaita atbilstību;</a:t>
            </a:r>
          </a:p>
        </p:txBody>
      </p:sp>
      <p:sp>
        <p:nvSpPr>
          <p:cNvPr id="4" name="Content Placeholder 3">
            <a:extLst>
              <a:ext uri="{FF2B5EF4-FFF2-40B4-BE49-F238E27FC236}">
                <a16:creationId xmlns:a16="http://schemas.microsoft.com/office/drawing/2014/main" id="{C497EACC-CD4C-AF18-21F3-79BFBA90964D}"/>
              </a:ext>
            </a:extLst>
          </p:cNvPr>
          <p:cNvSpPr>
            <a:spLocks noGrp="1"/>
          </p:cNvSpPr>
          <p:nvPr>
            <p:ph sz="half" idx="2"/>
          </p:nvPr>
        </p:nvSpPr>
        <p:spPr>
          <a:xfrm>
            <a:off x="6172200" y="1825625"/>
            <a:ext cx="5584370" cy="4351338"/>
          </a:xfrm>
        </p:spPr>
        <p:txBody>
          <a:bodyPr/>
          <a:lstStyle/>
          <a:p>
            <a:pPr marL="0" indent="0" algn="just">
              <a:buNone/>
            </a:pPr>
            <a:r>
              <a:rPr lang="lv-LV" b="1" i="1" dirty="0">
                <a:solidFill>
                  <a:srgbClr val="FF0000"/>
                </a:solidFill>
                <a:latin typeface="Times New Roman" panose="02020603050405020304" pitchFamily="18" charset="0"/>
                <a:cs typeface="Times New Roman" panose="02020603050405020304" pitchFamily="18" charset="0"/>
              </a:rPr>
              <a:t>Svītrots. </a:t>
            </a:r>
          </a:p>
          <a:p>
            <a:pPr marL="0" indent="0" algn="just">
              <a:buNone/>
            </a:pPr>
            <a:endParaRPr lang="lv-LV" b="1" i="1" dirty="0">
              <a:solidFill>
                <a:srgbClr val="FF0000"/>
              </a:solidFill>
              <a:latin typeface="Times New Roman" panose="02020603050405020304" pitchFamily="18" charset="0"/>
              <a:cs typeface="Times New Roman" panose="02020603050405020304" pitchFamily="18" charset="0"/>
            </a:endParaRPr>
          </a:p>
          <a:p>
            <a:pPr marL="0" indent="0" algn="just">
              <a:buNone/>
            </a:pPr>
            <a:r>
              <a:rPr lang="lv-LV" b="1" i="1" dirty="0">
                <a:solidFill>
                  <a:srgbClr val="FF0000"/>
                </a:solidFill>
                <a:latin typeface="Times New Roman" panose="02020603050405020304" pitchFamily="18" charset="0"/>
                <a:cs typeface="Times New Roman" panose="02020603050405020304" pitchFamily="18" charset="0"/>
              </a:rPr>
              <a:t>Biedrības «Dobeles rajona lauku partnerība» 4. kārtas atlasē </a:t>
            </a:r>
            <a:r>
              <a:rPr lang="lv-LV" b="1" i="1" u="sng" dirty="0">
                <a:solidFill>
                  <a:srgbClr val="FF0000"/>
                </a:solidFill>
                <a:latin typeface="Times New Roman" panose="02020603050405020304" pitchFamily="18" charset="0"/>
                <a:cs typeface="Times New Roman" panose="02020603050405020304" pitchFamily="18" charset="0"/>
              </a:rPr>
              <a:t>obligāti  jāiesniedz</a:t>
            </a:r>
            <a:r>
              <a:rPr lang="lv-LV" b="1" i="1" dirty="0">
                <a:solidFill>
                  <a:srgbClr val="FF0000"/>
                </a:solidFill>
                <a:latin typeface="Times New Roman" panose="02020603050405020304" pitchFamily="18" charset="0"/>
                <a:cs typeface="Times New Roman" panose="02020603050405020304" pitchFamily="18" charset="0"/>
              </a:rPr>
              <a:t> pašnovērtējumu! </a:t>
            </a:r>
          </a:p>
        </p:txBody>
      </p:sp>
      <p:sp>
        <p:nvSpPr>
          <p:cNvPr id="6" name="TextBox 5">
            <a:extLst>
              <a:ext uri="{FF2B5EF4-FFF2-40B4-BE49-F238E27FC236}">
                <a16:creationId xmlns:a16="http://schemas.microsoft.com/office/drawing/2014/main" id="{E2A1242E-A909-41A3-F845-96A8A5BA384F}"/>
              </a:ext>
            </a:extLst>
          </p:cNvPr>
          <p:cNvSpPr txBox="1"/>
          <p:nvPr/>
        </p:nvSpPr>
        <p:spPr>
          <a:xfrm>
            <a:off x="551543" y="1398236"/>
            <a:ext cx="5468258"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4028CA46-B893-85F5-D926-AEE3523628A3}"/>
              </a:ext>
            </a:extLst>
          </p:cNvPr>
          <p:cNvSpPr txBox="1"/>
          <p:nvPr/>
        </p:nvSpPr>
        <p:spPr>
          <a:xfrm>
            <a:off x="6172200" y="1398236"/>
            <a:ext cx="5584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31580375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15AA7-0AC5-44E0-EB7B-4191A866580B}"/>
              </a:ext>
            </a:extLst>
          </p:cNvPr>
          <p:cNvSpPr>
            <a:spLocks noGrp="1"/>
          </p:cNvSpPr>
          <p:nvPr>
            <p:ph type="title"/>
          </p:nvPr>
        </p:nvSpPr>
        <p:spPr>
          <a:xfrm>
            <a:off x="420914" y="365126"/>
            <a:ext cx="10932886" cy="592818"/>
          </a:xfrm>
        </p:spPr>
        <p:txBody>
          <a:bodyPr>
            <a:normAutofit fontScale="90000"/>
          </a:bodyPr>
          <a:lstStyle/>
          <a:p>
            <a:pPr algn="ctr"/>
            <a:r>
              <a:rPr lang="lv-LV" dirty="0"/>
              <a:t>VI. Pieteikšanās kārtība un iesniedzamie dokumenti</a:t>
            </a:r>
          </a:p>
        </p:txBody>
      </p:sp>
      <p:sp>
        <p:nvSpPr>
          <p:cNvPr id="3" name="Content Placeholder 2">
            <a:extLst>
              <a:ext uri="{FF2B5EF4-FFF2-40B4-BE49-F238E27FC236}">
                <a16:creationId xmlns:a16="http://schemas.microsoft.com/office/drawing/2014/main" id="{C14572D4-4087-BC01-9D9A-956AA5576D05}"/>
              </a:ext>
            </a:extLst>
          </p:cNvPr>
          <p:cNvSpPr>
            <a:spLocks noGrp="1"/>
          </p:cNvSpPr>
          <p:nvPr>
            <p:ph sz="half" idx="1"/>
          </p:nvPr>
        </p:nvSpPr>
        <p:spPr>
          <a:xfrm>
            <a:off x="304800" y="1553028"/>
            <a:ext cx="5715002" cy="5304971"/>
          </a:xfrm>
        </p:spPr>
        <p:txBody>
          <a:bodyPr>
            <a:noAutofit/>
          </a:bodyPr>
          <a:lstStyle/>
          <a:p>
            <a:pPr marL="0" indent="0" algn="just">
              <a:buNone/>
            </a:pPr>
            <a:r>
              <a:rPr lang="lv-LV" sz="1600" dirty="0"/>
              <a:t>49.3. ja nekustamo īpašumu, kurā paredzēts īstenot projektu un uzstādīt stacionāros pamatlīdzekļus, atbalsta pretendents nomā, – nomas līguma kopiju. Ja paredzēta </a:t>
            </a:r>
            <a:r>
              <a:rPr lang="lv-LV" sz="1600" b="1" dirty="0"/>
              <a:t>jauna būvniecība, būves pārbūve, būves ierīkošana, būves novietošana, būves restaurācija vai būves atjaunošana </a:t>
            </a:r>
            <a:r>
              <a:rPr lang="lv-LV" sz="1600" dirty="0"/>
              <a:t>un nekustamo īpašumu, kurā paredzēts īstenot projektu, atbalsta pretendents nomā, tas kopā ar projekta iesniegumu vai pirms projekta īstenošanas uzsākšanas iesniedz zemesgrāmatā reģistrētu ilgtermiņa nomas līgumu. Ja nekustamais īpašums, kurā īsteno projektu, ir valsts vai pašvaldības īpašumā vai valdījumā, atbalsta pretendents var iesniegt tāda patapinājuma līguma kopiju, kas noslēgts vismaz uz pieciem gadiem no projekta iesnieguma iesniegšanas dienas. Ja paredzēta atsevišķu labiekārtojuma elementu ierīkošana vai tādu pamatlīdzekļu iegāde, kuri nav stacionāri novietojami (ja vien projektā plānotās darbības neīsteno noteiktā telpā), atbalsta pretendents nomas līguma vietā iesniedz saskaņojumu ar nekustamā īpašuma īpašnieku par atsevišķu labiekārtojuma elementu ierīkošanu vai pamatlīdzekļu novietošanu vai uzglabāšanu. Nomas līgums, patapinājuma līgums vai  saskaņojums ar nekustamā īpašuma īpašnieku ir noslēgts vismaz uz pieciem gadiem vai, ja projekta kopējā attiecināmo izmaksu summa pārsniedz 50 000 </a:t>
            </a:r>
            <a:r>
              <a:rPr lang="lv-LV" sz="1600" dirty="0" err="1"/>
              <a:t>euro</a:t>
            </a:r>
            <a:r>
              <a:rPr lang="lv-LV" sz="1600" dirty="0"/>
              <a:t>, – uz septiņiem gadiem no projekta iesnieguma iesniegšanas dienas;</a:t>
            </a:r>
          </a:p>
        </p:txBody>
      </p:sp>
      <p:sp>
        <p:nvSpPr>
          <p:cNvPr id="4" name="Content Placeholder 3">
            <a:extLst>
              <a:ext uri="{FF2B5EF4-FFF2-40B4-BE49-F238E27FC236}">
                <a16:creationId xmlns:a16="http://schemas.microsoft.com/office/drawing/2014/main" id="{358AD89A-5DDB-F989-28F4-142110895835}"/>
              </a:ext>
            </a:extLst>
          </p:cNvPr>
          <p:cNvSpPr>
            <a:spLocks noGrp="1"/>
          </p:cNvSpPr>
          <p:nvPr>
            <p:ph sz="half" idx="2"/>
          </p:nvPr>
        </p:nvSpPr>
        <p:spPr>
          <a:xfrm>
            <a:off x="6172200" y="1553028"/>
            <a:ext cx="5584370" cy="5304971"/>
          </a:xfrm>
        </p:spPr>
        <p:txBody>
          <a:bodyPr>
            <a:noAutofit/>
          </a:bodyPr>
          <a:lstStyle/>
          <a:p>
            <a:pPr marL="0" indent="0" algn="just">
              <a:buNone/>
            </a:pPr>
            <a:r>
              <a:rPr lang="lv-LV" sz="1600" dirty="0">
                <a:solidFill>
                  <a:schemeClr val="accent6">
                    <a:lumMod val="75000"/>
                  </a:schemeClr>
                </a:solidFill>
              </a:rPr>
              <a:t>49.3. ja nekustamo īpašumu, kurā paredzēts īstenot projektu un uzstādīt stacionāros pamatlīdzekļus, atbalsta pretendents nomā, – nomas līguma kopiju. Ja paredzēta </a:t>
            </a:r>
            <a:r>
              <a:rPr lang="lv-LV" sz="1600" b="1" dirty="0">
                <a:solidFill>
                  <a:schemeClr val="accent6">
                    <a:lumMod val="75000"/>
                  </a:schemeClr>
                </a:solidFill>
              </a:rPr>
              <a:t>būvniecība</a:t>
            </a:r>
            <a:r>
              <a:rPr lang="lv-LV" sz="1600" dirty="0">
                <a:solidFill>
                  <a:schemeClr val="accent6">
                    <a:lumMod val="75000"/>
                  </a:schemeClr>
                </a:solidFill>
              </a:rPr>
              <a:t> un nekustamo īpašumu, kurā paredzēts īstenot projektu, atbalsta pretendents nomā, tas kopā ar projekta iesniegumu vai pirms projekta īstenošanas uzsākšanas iesniedz zemesgrāmatā reģistrētu ilgtermiņa nomas līgumu. Ja nekustamais īpašums, kurā īsteno projektu, ir valsts vai pašvaldības īpašumā vai valdījumā, atbalsta pretendents var iesniegt tāda patapinājuma līguma kopiju, kas noslēgts vismaz uz pieciem gadiem no projekta iesnieguma iesniegšanas dienas. Ja paredzēta atsevišķu labiekārtojuma elementu ierīkošana vai tādu pamatlīdzekļu iegāde, kuri nav stacionāri novietojami (ja vien projektā plānotās darbības neīsteno noteiktā telpā), atbalsta pretendents nomas līguma vietā iesniedz saskaņojumu ar nekustamā īpašuma īpašnieku par atsevišķu labiekārtojuma elementu ierīkošanu vai pamatlīdzekļu novietošanu vai uzglabāšanu</a:t>
            </a:r>
            <a:r>
              <a:rPr lang="lv-LV" sz="1600" i="1" dirty="0">
                <a:solidFill>
                  <a:schemeClr val="accent6">
                    <a:lumMod val="75000"/>
                  </a:schemeClr>
                </a:solidFill>
              </a:rPr>
              <a:t>. </a:t>
            </a:r>
            <a:r>
              <a:rPr lang="lv-LV" sz="1600" dirty="0">
                <a:solidFill>
                  <a:schemeClr val="accent6">
                    <a:lumMod val="75000"/>
                  </a:schemeClr>
                </a:solidFill>
              </a:rPr>
              <a:t>Nomas līgums, patapinājuma līgums vai saskaņojums ar nekustamā īpašuma īpašnieku ir noslēgts vismaz uz pieciem gadiem vai, ja projekta kopējā attiecināmo izmaksu summa pārsniedz 50 000 </a:t>
            </a:r>
            <a:r>
              <a:rPr lang="lv-LV" sz="1600" i="1" dirty="0" err="1">
                <a:solidFill>
                  <a:schemeClr val="accent6">
                    <a:lumMod val="75000"/>
                  </a:schemeClr>
                </a:solidFill>
              </a:rPr>
              <a:t>euro</a:t>
            </a:r>
            <a:r>
              <a:rPr lang="lv-LV" sz="1600" dirty="0">
                <a:solidFill>
                  <a:schemeClr val="accent6">
                    <a:lumMod val="75000"/>
                  </a:schemeClr>
                </a:solidFill>
              </a:rPr>
              <a:t>, – uz septiņiem gadiem no projekta iesnieguma iesniegšanas dienas;</a:t>
            </a:r>
          </a:p>
        </p:txBody>
      </p:sp>
      <p:sp>
        <p:nvSpPr>
          <p:cNvPr id="6" name="TextBox 5">
            <a:extLst>
              <a:ext uri="{FF2B5EF4-FFF2-40B4-BE49-F238E27FC236}">
                <a16:creationId xmlns:a16="http://schemas.microsoft.com/office/drawing/2014/main" id="{ACE92257-4A9A-AA8B-117E-782697033DEA}"/>
              </a:ext>
            </a:extLst>
          </p:cNvPr>
          <p:cNvSpPr txBox="1"/>
          <p:nvPr/>
        </p:nvSpPr>
        <p:spPr>
          <a:xfrm>
            <a:off x="304800" y="1148194"/>
            <a:ext cx="5584371"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FCEB411E-E8A6-C51B-C51F-E4489E0E3835}"/>
              </a:ext>
            </a:extLst>
          </p:cNvPr>
          <p:cNvSpPr txBox="1"/>
          <p:nvPr/>
        </p:nvSpPr>
        <p:spPr>
          <a:xfrm>
            <a:off x="6172201" y="1169183"/>
            <a:ext cx="5584370"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2472225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644FB-3C12-6626-4DCF-B2A27D8FEF23}"/>
              </a:ext>
            </a:extLst>
          </p:cNvPr>
          <p:cNvSpPr>
            <a:spLocks noGrp="1"/>
          </p:cNvSpPr>
          <p:nvPr>
            <p:ph type="title"/>
          </p:nvPr>
        </p:nvSpPr>
        <p:spPr>
          <a:xfrm>
            <a:off x="682171" y="365126"/>
            <a:ext cx="10671629" cy="752474"/>
          </a:xfrm>
        </p:spPr>
        <p:txBody>
          <a:bodyPr>
            <a:normAutofit fontScale="90000"/>
          </a:bodyPr>
          <a:lstStyle/>
          <a:p>
            <a:r>
              <a:rPr lang="lv-LV" dirty="0"/>
              <a:t>VI. Pieteikšanās kārtība un iesniedzamie dokumenti</a:t>
            </a:r>
          </a:p>
        </p:txBody>
      </p:sp>
      <p:sp>
        <p:nvSpPr>
          <p:cNvPr id="3" name="Content Placeholder 2">
            <a:extLst>
              <a:ext uri="{FF2B5EF4-FFF2-40B4-BE49-F238E27FC236}">
                <a16:creationId xmlns:a16="http://schemas.microsoft.com/office/drawing/2014/main" id="{9FB8ACBE-9982-190D-AB3A-E193D3CC0075}"/>
              </a:ext>
            </a:extLst>
          </p:cNvPr>
          <p:cNvSpPr>
            <a:spLocks noGrp="1"/>
          </p:cNvSpPr>
          <p:nvPr>
            <p:ph sz="half" idx="1"/>
          </p:nvPr>
        </p:nvSpPr>
        <p:spPr>
          <a:xfrm>
            <a:off x="551543" y="1825625"/>
            <a:ext cx="5254171" cy="4351338"/>
          </a:xfrm>
        </p:spPr>
        <p:txBody>
          <a:bodyPr>
            <a:normAutofit fontScale="62500" lnSpcReduction="20000"/>
          </a:bodyPr>
          <a:lstStyle/>
          <a:p>
            <a:pPr marL="0" indent="0">
              <a:buNone/>
            </a:pPr>
            <a:r>
              <a:rPr lang="lv-LV" dirty="0"/>
              <a:t>49.8. atbalsta pretendenta pašnovērtējumu par projekta atbilstību vietējās attīstības stratēģijā attiecīgajai rīcībai noteiktajiem projektu vērtēšanas kritērijiem, norādot katram kritērijam atbilstošo punktu skaitu un pamatojot punktu skaita atbilstību</a:t>
            </a:r>
          </a:p>
          <a:p>
            <a:pPr marL="0" indent="0">
              <a:buNone/>
            </a:pPr>
            <a:endParaRPr lang="lv-LV" dirty="0"/>
          </a:p>
          <a:p>
            <a:pPr marL="0" indent="0">
              <a:buNone/>
            </a:pPr>
            <a:endParaRPr lang="lv-LV" dirty="0"/>
          </a:p>
          <a:p>
            <a:pPr marL="0" indent="0">
              <a:buNone/>
            </a:pPr>
            <a:r>
              <a:rPr lang="lv-LV" dirty="0"/>
              <a:t>N/a </a:t>
            </a:r>
          </a:p>
        </p:txBody>
      </p:sp>
      <p:sp>
        <p:nvSpPr>
          <p:cNvPr id="4" name="Content Placeholder 3">
            <a:extLst>
              <a:ext uri="{FF2B5EF4-FFF2-40B4-BE49-F238E27FC236}">
                <a16:creationId xmlns:a16="http://schemas.microsoft.com/office/drawing/2014/main" id="{0601D160-D02E-C5AF-3967-EC8C607E7A53}"/>
              </a:ext>
            </a:extLst>
          </p:cNvPr>
          <p:cNvSpPr>
            <a:spLocks noGrp="1"/>
          </p:cNvSpPr>
          <p:nvPr>
            <p:ph sz="half" idx="2"/>
          </p:nvPr>
        </p:nvSpPr>
        <p:spPr>
          <a:xfrm>
            <a:off x="6056087" y="1825625"/>
            <a:ext cx="5297714" cy="4351338"/>
          </a:xfrm>
        </p:spPr>
        <p:txBody>
          <a:bodyPr>
            <a:normAutofit fontScale="62500" lnSpcReduction="20000"/>
          </a:bodyPr>
          <a:lstStyle/>
          <a:p>
            <a:pPr marL="0" indent="0" algn="just">
              <a:buNone/>
            </a:pPr>
            <a:endParaRPr lang="lv-LV" b="1" i="1" dirty="0">
              <a:solidFill>
                <a:srgbClr val="FF0000"/>
              </a:solidFill>
              <a:latin typeface="Times New Roman" panose="02020603050405020304" pitchFamily="18" charset="0"/>
              <a:cs typeface="Times New Roman" panose="02020603050405020304" pitchFamily="18" charset="0"/>
            </a:endParaRPr>
          </a:p>
          <a:p>
            <a:pPr marL="0" indent="0" algn="just">
              <a:buNone/>
            </a:pPr>
            <a:r>
              <a:rPr lang="lv-LV" b="1" i="1" dirty="0">
                <a:solidFill>
                  <a:srgbClr val="FF0000"/>
                </a:solidFill>
                <a:latin typeface="Times New Roman" panose="02020603050405020304" pitchFamily="18" charset="0"/>
                <a:cs typeface="Times New Roman" panose="02020603050405020304" pitchFamily="18" charset="0"/>
              </a:rPr>
              <a:t>Svītrots. </a:t>
            </a:r>
          </a:p>
          <a:p>
            <a:pPr marL="0" indent="0" algn="just">
              <a:buNone/>
            </a:pPr>
            <a:r>
              <a:rPr lang="lv-LV" b="1" i="1" dirty="0">
                <a:solidFill>
                  <a:srgbClr val="FF0000"/>
                </a:solidFill>
                <a:latin typeface="Times New Roman" panose="02020603050405020304" pitchFamily="18" charset="0"/>
                <a:cs typeface="Times New Roman" panose="02020603050405020304" pitchFamily="18" charset="0"/>
              </a:rPr>
              <a:t>Biedrības «Dobeles rajona lauku partnerība» 4. kārtas atlasē </a:t>
            </a:r>
            <a:r>
              <a:rPr lang="lv-LV" b="1" i="1" u="sng" dirty="0">
                <a:solidFill>
                  <a:srgbClr val="FF0000"/>
                </a:solidFill>
                <a:latin typeface="Times New Roman" panose="02020603050405020304" pitchFamily="18" charset="0"/>
                <a:cs typeface="Times New Roman" panose="02020603050405020304" pitchFamily="18" charset="0"/>
              </a:rPr>
              <a:t>obligāti  jāiesniedz</a:t>
            </a:r>
            <a:r>
              <a:rPr lang="lv-LV" b="1" i="1" dirty="0">
                <a:solidFill>
                  <a:srgbClr val="FF0000"/>
                </a:solidFill>
                <a:latin typeface="Times New Roman" panose="02020603050405020304" pitchFamily="18" charset="0"/>
                <a:cs typeface="Times New Roman" panose="02020603050405020304" pitchFamily="18" charset="0"/>
              </a:rPr>
              <a:t> pašnovērtējumu! </a:t>
            </a:r>
          </a:p>
          <a:p>
            <a:pPr marL="0" indent="0" algn="just">
              <a:buNone/>
            </a:pPr>
            <a:endParaRPr lang="lv-LV" b="1" i="1" dirty="0">
              <a:solidFill>
                <a:srgbClr val="FF0000"/>
              </a:solidFill>
              <a:latin typeface="Times New Roman" panose="02020603050405020304" pitchFamily="18" charset="0"/>
              <a:cs typeface="Times New Roman" panose="02020603050405020304" pitchFamily="18" charset="0"/>
            </a:endParaRPr>
          </a:p>
          <a:p>
            <a:pPr marL="0" indent="0">
              <a:buNone/>
            </a:pPr>
            <a:endParaRPr lang="lv-LV" b="1" i="1" dirty="0">
              <a:solidFill>
                <a:srgbClr val="FF0000"/>
              </a:solidFill>
            </a:endParaRPr>
          </a:p>
          <a:p>
            <a:pPr marL="0" indent="0">
              <a:buNone/>
            </a:pPr>
            <a:endParaRPr lang="lv-LV" b="1" i="1" dirty="0">
              <a:solidFill>
                <a:srgbClr val="FF0000"/>
              </a:solidFill>
            </a:endParaRPr>
          </a:p>
          <a:p>
            <a:pPr marL="0" indent="0">
              <a:buNone/>
            </a:pPr>
            <a:endParaRPr lang="lv-LV" b="1" i="1" dirty="0">
              <a:solidFill>
                <a:srgbClr val="FF0000"/>
              </a:solidFill>
            </a:endParaRPr>
          </a:p>
          <a:p>
            <a:pPr marL="0" indent="0">
              <a:buNone/>
            </a:pPr>
            <a:endParaRPr lang="lv-LV" dirty="0"/>
          </a:p>
          <a:p>
            <a:pPr marL="0" indent="0" algn="just">
              <a:buNone/>
            </a:pPr>
            <a:r>
              <a:rPr lang="lv-LV" dirty="0">
                <a:solidFill>
                  <a:schemeClr val="accent6">
                    <a:lumMod val="75000"/>
                  </a:schemeClr>
                </a:solidFill>
              </a:rPr>
              <a:t>49.10. ja projekta īstenošanai līdzfinansējums tiek nodrošināts kā ieguldījums natūrā, – līgumu ar fizisku personu par brīvprātīgo darbu atbilstoši Finanšu ministrijas metodikai "Par ieguldījumiem natūrā projektu līdzfinansēšanai 2021.–2027. gada plānošanas periodā".</a:t>
            </a:r>
            <a:endParaRPr lang="lv-LV" b="1" i="1" dirty="0">
              <a:solidFill>
                <a:schemeClr val="accent6">
                  <a:lumMod val="75000"/>
                </a:schemeClr>
              </a:solidFill>
            </a:endParaRPr>
          </a:p>
        </p:txBody>
      </p:sp>
      <p:sp>
        <p:nvSpPr>
          <p:cNvPr id="6" name="TextBox 5">
            <a:extLst>
              <a:ext uri="{FF2B5EF4-FFF2-40B4-BE49-F238E27FC236}">
                <a16:creationId xmlns:a16="http://schemas.microsoft.com/office/drawing/2014/main" id="{71A8FE48-6FB7-66A8-7C87-03CA1885811E}"/>
              </a:ext>
            </a:extLst>
          </p:cNvPr>
          <p:cNvSpPr txBox="1"/>
          <p:nvPr/>
        </p:nvSpPr>
        <p:spPr>
          <a:xfrm>
            <a:off x="551543" y="1398236"/>
            <a:ext cx="5254171"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C3E549D6-95D3-56F8-24B8-376ADD895764}"/>
              </a:ext>
            </a:extLst>
          </p:cNvPr>
          <p:cNvSpPr txBox="1"/>
          <p:nvPr/>
        </p:nvSpPr>
        <p:spPr>
          <a:xfrm>
            <a:off x="6019801" y="1398236"/>
            <a:ext cx="5334000"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3913583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234ED-D6BE-2682-A110-96803AAC2E2F}"/>
              </a:ext>
            </a:extLst>
          </p:cNvPr>
          <p:cNvSpPr>
            <a:spLocks noGrp="1"/>
          </p:cNvSpPr>
          <p:nvPr>
            <p:ph type="title"/>
          </p:nvPr>
        </p:nvSpPr>
        <p:spPr>
          <a:xfrm>
            <a:off x="838200" y="365126"/>
            <a:ext cx="10642600" cy="665388"/>
          </a:xfrm>
        </p:spPr>
        <p:txBody>
          <a:bodyPr>
            <a:normAutofit fontScale="90000"/>
          </a:bodyPr>
          <a:lstStyle/>
          <a:p>
            <a:r>
              <a:rPr lang="lv-LV" dirty="0"/>
              <a:t>VI. Pieteikšanās kārtība un iesniedzamie dokumenti</a:t>
            </a:r>
          </a:p>
        </p:txBody>
      </p:sp>
      <p:sp>
        <p:nvSpPr>
          <p:cNvPr id="3" name="Content Placeholder 2">
            <a:extLst>
              <a:ext uri="{FF2B5EF4-FFF2-40B4-BE49-F238E27FC236}">
                <a16:creationId xmlns:a16="http://schemas.microsoft.com/office/drawing/2014/main" id="{80D6BBBC-02C1-DA15-4850-EA9BC0E10C15}"/>
              </a:ext>
            </a:extLst>
          </p:cNvPr>
          <p:cNvSpPr>
            <a:spLocks noGrp="1"/>
          </p:cNvSpPr>
          <p:nvPr>
            <p:ph sz="half" idx="1"/>
          </p:nvPr>
        </p:nvSpPr>
        <p:spPr>
          <a:xfrm>
            <a:off x="275771" y="1378858"/>
            <a:ext cx="5744029" cy="5297713"/>
          </a:xfrm>
        </p:spPr>
        <p:txBody>
          <a:bodyPr>
            <a:noAutofit/>
          </a:bodyPr>
          <a:lstStyle/>
          <a:p>
            <a:pPr marL="0" indent="0" algn="just">
              <a:buNone/>
            </a:pPr>
            <a:r>
              <a:rPr lang="lv-LV" sz="1600" dirty="0"/>
              <a:t>51. Pretendējot uz finansējumu </a:t>
            </a:r>
            <a:r>
              <a:rPr lang="lv-LV" sz="1600" b="1" dirty="0"/>
              <a:t>jaunai būvniecībai, būves atjaunošanai, būves restaurācijai, būves ierīkošanai, būves novietošanai un pārbūvei,</a:t>
            </a:r>
            <a:r>
              <a:rPr lang="lv-LV" sz="1600" dirty="0"/>
              <a:t> kā arī būvmateriālu iegādei, atbalsta pretendents projekta iesniegumā vai sešu mēnešu laikā pēc dienas, kad stājies spēkā lēmums par projekta iesnieguma apstiprināšanu, informē Lauku atbalsta dienestu par Būvniecības informācijas sistēmā uzsāktās būvniecības lietas numuru un sagatavoto tehnisko dokumentāciju par būvniecības procesu (ja attiecināms). Minētajā gadījumā iepirkuma dokumentus, kas saistīti ar būvniecības izmaksām, iesniedz kopā ar projekta iesniegumu vai sešu mēnešu laikā pēc dienas, kad stājies spēkā lēmums par projekta iesnieguma apstiprināšanu, bet ne vēlāk kā piecu darbdienu laikā pēc iepirkuma procedūras pabeigšanas. Informāciju par papildinātu būvatļauju ar būvvaldes atzīmi par būvdarbu uzsākšanas nosacījumu izpildi atbalsta pretendents iesniedz Lauku atbalsta dienestā kopā ar projekta iesniegumu vai deviņu mēnešu laikā pēc dienas, kad stājies spēkā lēmums par projekta iesnieguma apstiprināšanu. Ja atbalsta pretendents ir pašvaldība, iepirkumu un būvniecības dokumentāciju iesniedz kopā ar projekta iesniegumu vai deviņu mēnešu laikā pēc dienas, kad stājies spēkā lēmums par projekta iesnieguma apstiprināšanu</a:t>
            </a:r>
          </a:p>
        </p:txBody>
      </p:sp>
      <p:sp>
        <p:nvSpPr>
          <p:cNvPr id="4" name="Content Placeholder 3">
            <a:extLst>
              <a:ext uri="{FF2B5EF4-FFF2-40B4-BE49-F238E27FC236}">
                <a16:creationId xmlns:a16="http://schemas.microsoft.com/office/drawing/2014/main" id="{D2009C12-641D-9365-FF2F-5F7A3E13D0C1}"/>
              </a:ext>
            </a:extLst>
          </p:cNvPr>
          <p:cNvSpPr>
            <a:spLocks noGrp="1"/>
          </p:cNvSpPr>
          <p:nvPr>
            <p:ph sz="half" idx="2"/>
          </p:nvPr>
        </p:nvSpPr>
        <p:spPr>
          <a:xfrm>
            <a:off x="6172200" y="1378858"/>
            <a:ext cx="5613400" cy="5114016"/>
          </a:xfrm>
        </p:spPr>
        <p:txBody>
          <a:bodyPr>
            <a:noAutofit/>
          </a:bodyPr>
          <a:lstStyle/>
          <a:p>
            <a:pPr marL="0" indent="0" algn="just">
              <a:buNone/>
            </a:pPr>
            <a:r>
              <a:rPr lang="lv-LV" sz="1600" dirty="0">
                <a:solidFill>
                  <a:schemeClr val="accent6">
                    <a:lumMod val="75000"/>
                  </a:schemeClr>
                </a:solidFill>
              </a:rPr>
              <a:t>51. Pretendējot uz finansējumu </a:t>
            </a:r>
            <a:r>
              <a:rPr lang="lv-LV" sz="1600" b="1" dirty="0">
                <a:solidFill>
                  <a:schemeClr val="accent6">
                    <a:lumMod val="75000"/>
                  </a:schemeClr>
                </a:solidFill>
              </a:rPr>
              <a:t>būvniecībai </a:t>
            </a:r>
            <a:r>
              <a:rPr lang="lv-LV" sz="1600" dirty="0">
                <a:solidFill>
                  <a:schemeClr val="accent6">
                    <a:lumMod val="75000"/>
                  </a:schemeClr>
                </a:solidFill>
              </a:rPr>
              <a:t>vai būvmateriālu iegādei, atbalsta pretendents projekta iesniegumā vai sešu mēnešu laikā pēc dienas, kad stājies spēkā lēmums par projekta iesnieguma apstiprināšanu, informē Lauku atbalsta dienestu par Būvniecības informācijas sistēmā uzsāktās būvniecības lietas numuru un sagatavoto tehnisko dokumentāciju par būvniecības procesu (ja attiecināms). Šādā gadījumā iepirkuma dokumentus, kas saistīti ar būvniecības izmaksām, iesniedz kopā ar projekta iesniegumu vai sešu mēnešu laikā pēc dienas, kad stājies spēkā lēmums par projekta iesnieguma apstiprināšanu, bet ne vēlāk kā piecu darbdienu laikā pēc iepirkuma procedūras pabeigšanas. Informāciju par papildinātu būvatļauju ar būvvaldes atzīmi par būvdarbu uzsākšanas nosacījumu izpildi atbalsta pretendents iesniedz Lauku atbalsta dienestā kopā ar projekta iesniegumu vai deviņu mēnešu laikā pēc dienas, kad stājies spēkā lēmums par projekta iesnieguma apstiprināšanu. Ja atbalsta pretendents ir pašvaldība, iepirkumu un būvniecības dokumentāciju iesniedz kopā ar projekta iesniegumu vai gada laikā pēc dienas, kad stājies spēkā lēmums par projekta iesnieguma apstiprināšanu.</a:t>
            </a:r>
          </a:p>
        </p:txBody>
      </p:sp>
      <p:sp>
        <p:nvSpPr>
          <p:cNvPr id="6" name="TextBox 5">
            <a:extLst>
              <a:ext uri="{FF2B5EF4-FFF2-40B4-BE49-F238E27FC236}">
                <a16:creationId xmlns:a16="http://schemas.microsoft.com/office/drawing/2014/main" id="{A86E5CF0-EC39-DCE3-3D2B-852837100F55}"/>
              </a:ext>
            </a:extLst>
          </p:cNvPr>
          <p:cNvSpPr txBox="1"/>
          <p:nvPr/>
        </p:nvSpPr>
        <p:spPr>
          <a:xfrm>
            <a:off x="275771" y="1029709"/>
            <a:ext cx="5620658"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79E76AD5-966B-37ED-4394-3DC35EFC9A84}"/>
              </a:ext>
            </a:extLst>
          </p:cNvPr>
          <p:cNvSpPr txBox="1"/>
          <p:nvPr/>
        </p:nvSpPr>
        <p:spPr>
          <a:xfrm>
            <a:off x="6186714" y="1029709"/>
            <a:ext cx="5584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1044055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A5FAB-7DA6-CF25-6EDC-958F9AC4166D}"/>
              </a:ext>
            </a:extLst>
          </p:cNvPr>
          <p:cNvSpPr>
            <a:spLocks noGrp="1"/>
          </p:cNvSpPr>
          <p:nvPr>
            <p:ph type="title"/>
          </p:nvPr>
        </p:nvSpPr>
        <p:spPr>
          <a:xfrm>
            <a:off x="667657" y="365126"/>
            <a:ext cx="10686143" cy="926646"/>
          </a:xfrm>
        </p:spPr>
        <p:txBody>
          <a:bodyPr>
            <a:normAutofit fontScale="90000"/>
          </a:bodyPr>
          <a:lstStyle/>
          <a:p>
            <a:pPr algn="ctr"/>
            <a:r>
              <a:rPr lang="lv-LV" dirty="0"/>
              <a:t>VI. Pieteikšanās kārtība un iesniedzamie dokumenti</a:t>
            </a:r>
          </a:p>
        </p:txBody>
      </p:sp>
      <p:sp>
        <p:nvSpPr>
          <p:cNvPr id="3" name="Content Placeholder 2">
            <a:extLst>
              <a:ext uri="{FF2B5EF4-FFF2-40B4-BE49-F238E27FC236}">
                <a16:creationId xmlns:a16="http://schemas.microsoft.com/office/drawing/2014/main" id="{298D8B8D-30DE-BABF-29AE-AD1557042486}"/>
              </a:ext>
            </a:extLst>
          </p:cNvPr>
          <p:cNvSpPr>
            <a:spLocks noGrp="1"/>
          </p:cNvSpPr>
          <p:nvPr>
            <p:ph sz="half" idx="1"/>
          </p:nvPr>
        </p:nvSpPr>
        <p:spPr>
          <a:xfrm>
            <a:off x="551543" y="1825625"/>
            <a:ext cx="5370285" cy="4351338"/>
          </a:xfrm>
        </p:spPr>
        <p:txBody>
          <a:bodyPr>
            <a:normAutofit fontScale="77500" lnSpcReduction="20000"/>
          </a:bodyPr>
          <a:lstStyle/>
          <a:p>
            <a:pPr marL="0" indent="0" algn="just">
              <a:buNone/>
            </a:pPr>
            <a:r>
              <a:rPr lang="lv-LV" dirty="0"/>
              <a:t>53. Ja atbalsta pretendents</a:t>
            </a:r>
            <a:r>
              <a:rPr lang="lv-LV" b="1" dirty="0"/>
              <a:t> (izņemot pašvaldību)</a:t>
            </a:r>
            <a:r>
              <a:rPr lang="lv-LV" dirty="0"/>
              <a:t> atbalsta saņemšanai izmanto rēķinu priekšapmaksu vai avansa pieprasījumu atbilstoši normatīvajiem aktiem par valsts un Eiropas Savienības atbalsta piešķiršanas, administrēšanas un uzraudzības vispārējo kārtību lauku un zivsaimniecības attīstībai, tas informāciju par Būvniecības informācijas sistēmā uzsāktās būvniecības lietas numuru un sagatavoto tehnisko dokumentāciju par būvniecības procesu (ja attiecināms), kā arī iepirkuma dokumentus, kas saistīti ar būvniecības izmaksām, iesniedz Lauku atbalsta dienestā kopā ar rēķinu priekšapmaksas vai avansa pieprasījumu</a:t>
            </a:r>
          </a:p>
        </p:txBody>
      </p:sp>
      <p:sp>
        <p:nvSpPr>
          <p:cNvPr id="4" name="Content Placeholder 3">
            <a:extLst>
              <a:ext uri="{FF2B5EF4-FFF2-40B4-BE49-F238E27FC236}">
                <a16:creationId xmlns:a16="http://schemas.microsoft.com/office/drawing/2014/main" id="{DCDB9801-9F3F-A210-EE30-56D1F38C6064}"/>
              </a:ext>
            </a:extLst>
          </p:cNvPr>
          <p:cNvSpPr>
            <a:spLocks noGrp="1"/>
          </p:cNvSpPr>
          <p:nvPr>
            <p:ph sz="half" idx="2"/>
          </p:nvPr>
        </p:nvSpPr>
        <p:spPr>
          <a:xfrm>
            <a:off x="6172200" y="1825625"/>
            <a:ext cx="5486398" cy="4351338"/>
          </a:xfrm>
        </p:spPr>
        <p:txBody>
          <a:bodyPr>
            <a:normAutofit fontScale="77500" lnSpcReduction="20000"/>
          </a:bodyPr>
          <a:lstStyle/>
          <a:p>
            <a:pPr marL="0" indent="0" algn="just">
              <a:buNone/>
            </a:pPr>
            <a:r>
              <a:rPr lang="lv-LV" dirty="0">
                <a:solidFill>
                  <a:schemeClr val="accent6">
                    <a:lumMod val="75000"/>
                  </a:schemeClr>
                </a:solidFill>
              </a:rPr>
              <a:t>53. Ja atbalsta pretendents atbalsta saņemšanai izmanto rēķinu priekšapmaksu vai avansa pieprasījumu atbilstoši normatīvajiem aktiem par valsts un Eiropas Savienības atbalsta piešķiršanas, administrēšanas un uzraudzības vispārējo kārtību lauku un zivsaimniecības attīstībai, tas informāciju par Būvniecības informācijas sistēmā uzsāktās būvniecības lietas numuru un sagatavoto tehnisko dokumentāciju par būvniecības procesu (ja attiecināms), kā arī iepirkuma dokumentus, kas saistīti ar būvniecības izmaksām, iesniedz Lauku atbalsta dienestā kopā ar rēķinu priekšapmaksas vai avansa pieprasījumu.</a:t>
            </a:r>
          </a:p>
        </p:txBody>
      </p:sp>
      <p:sp>
        <p:nvSpPr>
          <p:cNvPr id="6" name="TextBox 5">
            <a:extLst>
              <a:ext uri="{FF2B5EF4-FFF2-40B4-BE49-F238E27FC236}">
                <a16:creationId xmlns:a16="http://schemas.microsoft.com/office/drawing/2014/main" id="{598E3E6F-7128-D2A2-2D8D-AD2F84254154}"/>
              </a:ext>
            </a:extLst>
          </p:cNvPr>
          <p:cNvSpPr txBox="1"/>
          <p:nvPr/>
        </p:nvSpPr>
        <p:spPr>
          <a:xfrm>
            <a:off x="609601" y="1374032"/>
            <a:ext cx="5312228"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45AECBEF-2621-897A-0A5A-C395A68BD0A1}"/>
              </a:ext>
            </a:extLst>
          </p:cNvPr>
          <p:cNvSpPr txBox="1"/>
          <p:nvPr/>
        </p:nvSpPr>
        <p:spPr>
          <a:xfrm>
            <a:off x="6172199" y="1374032"/>
            <a:ext cx="5486398"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18035714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DA910-7800-EC37-A7FE-8D4D7A0D4896}"/>
              </a:ext>
            </a:extLst>
          </p:cNvPr>
          <p:cNvSpPr>
            <a:spLocks noGrp="1"/>
          </p:cNvSpPr>
          <p:nvPr>
            <p:ph type="title"/>
          </p:nvPr>
        </p:nvSpPr>
        <p:spPr>
          <a:xfrm>
            <a:off x="653143" y="365126"/>
            <a:ext cx="10700657" cy="810531"/>
          </a:xfrm>
        </p:spPr>
        <p:txBody>
          <a:bodyPr>
            <a:normAutofit fontScale="90000"/>
          </a:bodyPr>
          <a:lstStyle/>
          <a:p>
            <a:pPr algn="ctr"/>
            <a:r>
              <a:rPr lang="lv-LV" dirty="0"/>
              <a:t>VII. Projektu vērtēšana un lēmuma pieņemšana</a:t>
            </a:r>
          </a:p>
        </p:txBody>
      </p:sp>
      <p:sp>
        <p:nvSpPr>
          <p:cNvPr id="3" name="Content Placeholder 2">
            <a:extLst>
              <a:ext uri="{FF2B5EF4-FFF2-40B4-BE49-F238E27FC236}">
                <a16:creationId xmlns:a16="http://schemas.microsoft.com/office/drawing/2014/main" id="{9EAB2A54-201F-2C35-A959-6AF402F49EB0}"/>
              </a:ext>
            </a:extLst>
          </p:cNvPr>
          <p:cNvSpPr>
            <a:spLocks noGrp="1"/>
          </p:cNvSpPr>
          <p:nvPr>
            <p:ph sz="half" idx="1"/>
          </p:nvPr>
        </p:nvSpPr>
        <p:spPr>
          <a:xfrm>
            <a:off x="551543" y="1825625"/>
            <a:ext cx="5254171" cy="4351338"/>
          </a:xfrm>
        </p:spPr>
        <p:txBody>
          <a:bodyPr>
            <a:normAutofit fontScale="92500" lnSpcReduction="20000"/>
          </a:bodyPr>
          <a:lstStyle/>
          <a:p>
            <a:pPr marL="0" indent="0">
              <a:buNone/>
            </a:pPr>
            <a:r>
              <a:rPr lang="lv-LV" dirty="0"/>
              <a:t>N/a</a:t>
            </a:r>
          </a:p>
          <a:p>
            <a:pPr marL="0" indent="0">
              <a:buNone/>
            </a:pPr>
            <a:endParaRPr lang="lv-LV" dirty="0"/>
          </a:p>
          <a:p>
            <a:pPr marL="0" indent="0">
              <a:buNone/>
            </a:pPr>
            <a:endParaRPr lang="lv-LV" dirty="0"/>
          </a:p>
          <a:p>
            <a:pPr marL="0" indent="0">
              <a:buNone/>
            </a:pPr>
            <a:endParaRPr lang="lv-LV" dirty="0"/>
          </a:p>
          <a:p>
            <a:pPr marL="0" indent="0">
              <a:buNone/>
            </a:pPr>
            <a:endParaRPr lang="lv-LV" dirty="0"/>
          </a:p>
          <a:p>
            <a:pPr marL="0" indent="0">
              <a:buNone/>
            </a:pPr>
            <a:endParaRPr lang="lv-LV" dirty="0"/>
          </a:p>
          <a:p>
            <a:pPr marL="0" indent="0">
              <a:buNone/>
            </a:pPr>
            <a:r>
              <a:rPr lang="lv-LV" dirty="0"/>
              <a:t>N/a</a:t>
            </a:r>
          </a:p>
        </p:txBody>
      </p:sp>
      <p:sp>
        <p:nvSpPr>
          <p:cNvPr id="4" name="Content Placeholder 3">
            <a:extLst>
              <a:ext uri="{FF2B5EF4-FFF2-40B4-BE49-F238E27FC236}">
                <a16:creationId xmlns:a16="http://schemas.microsoft.com/office/drawing/2014/main" id="{A3CD3034-5287-617A-626D-BDB941A4147E}"/>
              </a:ext>
            </a:extLst>
          </p:cNvPr>
          <p:cNvSpPr>
            <a:spLocks noGrp="1"/>
          </p:cNvSpPr>
          <p:nvPr>
            <p:ph sz="half" idx="2"/>
          </p:nvPr>
        </p:nvSpPr>
        <p:spPr>
          <a:xfrm>
            <a:off x="6172200" y="1825625"/>
            <a:ext cx="5584370" cy="4351338"/>
          </a:xfrm>
        </p:spPr>
        <p:txBody>
          <a:bodyPr>
            <a:normAutofit fontScale="92500" lnSpcReduction="20000"/>
          </a:bodyPr>
          <a:lstStyle/>
          <a:p>
            <a:pPr marL="0" indent="0" algn="just">
              <a:buNone/>
            </a:pPr>
            <a:r>
              <a:rPr lang="lv-LV" dirty="0">
                <a:solidFill>
                  <a:schemeClr val="accent6">
                    <a:lumMod val="75000"/>
                  </a:schemeClr>
                </a:solidFill>
              </a:rPr>
              <a:t>56.</a:t>
            </a:r>
            <a:r>
              <a:rPr lang="lv-LV" baseline="30000" dirty="0">
                <a:solidFill>
                  <a:schemeClr val="accent6">
                    <a:lumMod val="75000"/>
                  </a:schemeClr>
                </a:solidFill>
              </a:rPr>
              <a:t>1</a:t>
            </a:r>
            <a:r>
              <a:rPr lang="lv-LV" dirty="0">
                <a:solidFill>
                  <a:schemeClr val="accent6">
                    <a:lumMod val="75000"/>
                  </a:schemeClr>
                </a:solidFill>
              </a:rPr>
              <a:t> Vietējā rīcības grupa 10 darbdienu laikā pēc šo noteikumu </a:t>
            </a:r>
            <a:r>
              <a:rPr lang="lv-LV" dirty="0">
                <a:solidFill>
                  <a:schemeClr val="accent6">
                    <a:lumMod val="75000"/>
                  </a:schemeClr>
                </a:solidFill>
                <a:hlinkClick r:id="rId2">
                  <a:extLst>
                    <a:ext uri="{A12FA001-AC4F-418D-AE19-62706E023703}">
                      <ahyp:hlinkClr xmlns:ahyp="http://schemas.microsoft.com/office/drawing/2018/hyperlinkcolor" val="tx"/>
                    </a:ext>
                  </a:extLst>
                </a:hlinkClick>
              </a:rPr>
              <a:t>​56. punktā</a:t>
            </a:r>
            <a:r>
              <a:rPr lang="lv-LV" dirty="0">
                <a:solidFill>
                  <a:schemeClr val="accent6">
                    <a:lumMod val="75000"/>
                  </a:schemeClr>
                </a:solidFill>
              </a:rPr>
              <a:t> minētā vērtēšanas termiņa beigām savā tīmekļvietnē ievieto paziņojumu par konkrētajā kārtā pieejamo publisko finansējumu, ja šī kārta ilgst vairāk par 30 kalendāra dienām.</a:t>
            </a:r>
          </a:p>
          <a:p>
            <a:pPr marL="0" indent="0" algn="just">
              <a:buNone/>
            </a:pPr>
            <a:r>
              <a:rPr lang="lv-LV" dirty="0">
                <a:solidFill>
                  <a:schemeClr val="accent6">
                    <a:lumMod val="75000"/>
                  </a:schemeClr>
                </a:solidFill>
              </a:rPr>
              <a:t>57.</a:t>
            </a:r>
            <a:r>
              <a:rPr lang="lv-LV" baseline="30000" dirty="0">
                <a:solidFill>
                  <a:schemeClr val="accent6">
                    <a:lumMod val="75000"/>
                  </a:schemeClr>
                </a:solidFill>
              </a:rPr>
              <a:t>1</a:t>
            </a:r>
            <a:r>
              <a:rPr lang="lv-LV" dirty="0">
                <a:solidFill>
                  <a:schemeClr val="accent6">
                    <a:lumMod val="75000"/>
                  </a:schemeClr>
                </a:solidFill>
              </a:rPr>
              <a:t> Šo noteikumu </a:t>
            </a:r>
            <a:r>
              <a:rPr lang="lv-LV" dirty="0">
                <a:solidFill>
                  <a:schemeClr val="accent6">
                    <a:lumMod val="75000"/>
                  </a:schemeClr>
                </a:solidFill>
                <a:hlinkClick r:id="rId3">
                  <a:extLst>
                    <a:ext uri="{A12FA001-AC4F-418D-AE19-62706E023703}">
                      <ahyp:hlinkClr xmlns:ahyp="http://schemas.microsoft.com/office/drawing/2018/hyperlinkcolor" val="tx"/>
                    </a:ext>
                  </a:extLst>
                </a:hlinkClick>
              </a:rPr>
              <a:t>57. punktā</a:t>
            </a:r>
            <a:r>
              <a:rPr lang="lv-LV" dirty="0">
                <a:solidFill>
                  <a:schemeClr val="accent6">
                    <a:lumMod val="75000"/>
                  </a:schemeClr>
                </a:solidFill>
              </a:rPr>
              <a:t> minētos dokumentus sagatavo atbilstoši normatīvajiem aktiem par elektronisko dokumentu noformēšanu un paraksta ar drošu elektronisko parakstu.</a:t>
            </a:r>
          </a:p>
        </p:txBody>
      </p:sp>
      <p:sp>
        <p:nvSpPr>
          <p:cNvPr id="6" name="TextBox 5">
            <a:extLst>
              <a:ext uri="{FF2B5EF4-FFF2-40B4-BE49-F238E27FC236}">
                <a16:creationId xmlns:a16="http://schemas.microsoft.com/office/drawing/2014/main" id="{A69CD2AE-E153-97E8-F838-EDED24B3BB45}"/>
              </a:ext>
            </a:extLst>
          </p:cNvPr>
          <p:cNvSpPr txBox="1"/>
          <p:nvPr/>
        </p:nvSpPr>
        <p:spPr>
          <a:xfrm>
            <a:off x="551543" y="1398236"/>
            <a:ext cx="5254171"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82E8E7D0-FD2E-CC2E-10E3-19818C8C0F4B}"/>
              </a:ext>
            </a:extLst>
          </p:cNvPr>
          <p:cNvSpPr txBox="1"/>
          <p:nvPr/>
        </p:nvSpPr>
        <p:spPr>
          <a:xfrm>
            <a:off x="6172200" y="1398236"/>
            <a:ext cx="5584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24778272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0BEEE-679B-EA2B-D01F-8FDED7CAD971}"/>
              </a:ext>
            </a:extLst>
          </p:cNvPr>
          <p:cNvSpPr>
            <a:spLocks noGrp="1"/>
          </p:cNvSpPr>
          <p:nvPr>
            <p:ph type="title"/>
          </p:nvPr>
        </p:nvSpPr>
        <p:spPr>
          <a:xfrm>
            <a:off x="838200" y="365125"/>
            <a:ext cx="10515600" cy="955675"/>
          </a:xfrm>
        </p:spPr>
        <p:txBody>
          <a:bodyPr>
            <a:normAutofit/>
          </a:bodyPr>
          <a:lstStyle/>
          <a:p>
            <a:pPr algn="ctr"/>
            <a:r>
              <a:rPr lang="lv-LV" sz="4000" dirty="0"/>
              <a:t>VIII. Projekta īstenošanas nosacījumi</a:t>
            </a:r>
          </a:p>
        </p:txBody>
      </p:sp>
      <p:sp>
        <p:nvSpPr>
          <p:cNvPr id="3" name="Content Placeholder 2">
            <a:extLst>
              <a:ext uri="{FF2B5EF4-FFF2-40B4-BE49-F238E27FC236}">
                <a16:creationId xmlns:a16="http://schemas.microsoft.com/office/drawing/2014/main" id="{44ED82B4-A103-8302-3235-052000B6635C}"/>
              </a:ext>
            </a:extLst>
          </p:cNvPr>
          <p:cNvSpPr>
            <a:spLocks noGrp="1"/>
          </p:cNvSpPr>
          <p:nvPr>
            <p:ph sz="half" idx="1"/>
          </p:nvPr>
        </p:nvSpPr>
        <p:spPr>
          <a:xfrm>
            <a:off x="551543" y="1825625"/>
            <a:ext cx="5468257" cy="4351338"/>
          </a:xfrm>
        </p:spPr>
        <p:txBody>
          <a:bodyPr>
            <a:normAutofit fontScale="77500" lnSpcReduction="20000"/>
          </a:bodyPr>
          <a:lstStyle/>
          <a:p>
            <a:pPr marL="0" indent="0" algn="just">
              <a:buNone/>
            </a:pPr>
            <a:r>
              <a:rPr lang="lv-LV" dirty="0"/>
              <a:t>65. Projektu uzraudzības periods ir pieci gadi, bet projektiem, kuru kopējā attiecināmo izmaksu summa nepārsniedz 50 000 </a:t>
            </a:r>
            <a:r>
              <a:rPr lang="lv-LV" i="1" dirty="0" err="1"/>
              <a:t>euro</a:t>
            </a:r>
            <a:r>
              <a:rPr lang="lv-LV" dirty="0"/>
              <a:t>, </a:t>
            </a:r>
            <a:r>
              <a:rPr lang="lv-LV" i="1" dirty="0"/>
              <a:t>– </a:t>
            </a:r>
            <a:r>
              <a:rPr lang="lv-LV" dirty="0"/>
              <a:t>trīs gadi. Projektu uzraudzības periodu nepiemēro projektiem, kuri ietver šo noteikumu </a:t>
            </a:r>
            <a:r>
              <a:rPr lang="lv-LV" dirty="0">
                <a:hlinkClick r:id="rId2"/>
              </a:rPr>
              <a:t>35.5. apakšpunktā</a:t>
            </a:r>
            <a:r>
              <a:rPr lang="lv-LV" dirty="0"/>
              <a:t> vai tikai </a:t>
            </a:r>
            <a:r>
              <a:rPr lang="lv-LV" dirty="0">
                <a:hlinkClick r:id="rId3"/>
              </a:rPr>
              <a:t>33.5.</a:t>
            </a:r>
            <a:r>
              <a:rPr lang="lv-LV" dirty="0"/>
              <a:t> vai </a:t>
            </a:r>
            <a:r>
              <a:rPr lang="lv-LV" dirty="0">
                <a:hlinkClick r:id="rId4"/>
              </a:rPr>
              <a:t>33.7. apakšpunktā</a:t>
            </a:r>
            <a:r>
              <a:rPr lang="lv-LV" dirty="0"/>
              <a:t> minētās izmaksas </a:t>
            </a:r>
            <a:r>
              <a:rPr lang="lv-LV" b="1" dirty="0"/>
              <a:t>saņem šo noteikumu </a:t>
            </a:r>
            <a:r>
              <a:rPr lang="lv-LV" dirty="0"/>
              <a:t>vai par kuriem  </a:t>
            </a:r>
            <a:r>
              <a:rPr lang="lv-LV" dirty="0">
                <a:hlinkClick r:id="rId5"/>
              </a:rPr>
              <a:t>27. punktā</a:t>
            </a:r>
            <a:r>
              <a:rPr lang="lv-LV" dirty="0"/>
              <a:t> minēto fiksētas summas maksājumu "Jauniešu iniciatīvas". Projektiem, kuri saistīti tikai ar darbinieku produktivitātes kāpināšanu un uz kuriem attiecas šo noteikumu </a:t>
            </a:r>
            <a:r>
              <a:rPr lang="lv-LV" dirty="0">
                <a:hlinkClick r:id="rId6"/>
              </a:rPr>
              <a:t>16.5. apakšpunktā</a:t>
            </a:r>
            <a:r>
              <a:rPr lang="lv-LV" dirty="0"/>
              <a:t> minētā prasība, uzraudzības periods ir 18 mēneši pēc pēdējā maksājuma pieprasījuma iesniegšanas Lauku atbalsta dienestā.</a:t>
            </a:r>
          </a:p>
        </p:txBody>
      </p:sp>
      <p:sp>
        <p:nvSpPr>
          <p:cNvPr id="4" name="Content Placeholder 3">
            <a:extLst>
              <a:ext uri="{FF2B5EF4-FFF2-40B4-BE49-F238E27FC236}">
                <a16:creationId xmlns:a16="http://schemas.microsoft.com/office/drawing/2014/main" id="{69092853-911A-CA33-6BF1-0804E9CF4F0F}"/>
              </a:ext>
            </a:extLst>
          </p:cNvPr>
          <p:cNvSpPr>
            <a:spLocks noGrp="1"/>
          </p:cNvSpPr>
          <p:nvPr>
            <p:ph sz="half" idx="2"/>
          </p:nvPr>
        </p:nvSpPr>
        <p:spPr>
          <a:xfrm>
            <a:off x="6172200" y="1825625"/>
            <a:ext cx="5584370" cy="4351338"/>
          </a:xfrm>
        </p:spPr>
        <p:txBody>
          <a:bodyPr>
            <a:normAutofit fontScale="77500" lnSpcReduction="20000"/>
          </a:bodyPr>
          <a:lstStyle/>
          <a:p>
            <a:pPr marL="0" indent="0" algn="just">
              <a:buNone/>
            </a:pPr>
            <a:r>
              <a:rPr lang="lv-LV" dirty="0">
                <a:solidFill>
                  <a:schemeClr val="accent6">
                    <a:lumMod val="75000"/>
                  </a:schemeClr>
                </a:solidFill>
              </a:rPr>
              <a:t>65. Projektu uzraudzības periods ir pieci gadi, bet projektiem, kuru kopējā attiecināmo izmaksu summa nepārsniedz 50 000 </a:t>
            </a:r>
            <a:r>
              <a:rPr lang="lv-LV" i="1" dirty="0" err="1">
                <a:solidFill>
                  <a:schemeClr val="accent6">
                    <a:lumMod val="75000"/>
                  </a:schemeClr>
                </a:solidFill>
              </a:rPr>
              <a:t>euro</a:t>
            </a:r>
            <a:r>
              <a:rPr lang="lv-LV" dirty="0">
                <a:solidFill>
                  <a:schemeClr val="accent6">
                    <a:lumMod val="75000"/>
                  </a:schemeClr>
                </a:solidFill>
              </a:rPr>
              <a:t>, </a:t>
            </a:r>
            <a:r>
              <a:rPr lang="lv-LV" i="1" dirty="0">
                <a:solidFill>
                  <a:schemeClr val="accent6">
                    <a:lumMod val="75000"/>
                  </a:schemeClr>
                </a:solidFill>
              </a:rPr>
              <a:t>– </a:t>
            </a:r>
            <a:r>
              <a:rPr lang="lv-LV" dirty="0">
                <a:solidFill>
                  <a:schemeClr val="accent6">
                    <a:lumMod val="75000"/>
                  </a:schemeClr>
                </a:solidFill>
              </a:rPr>
              <a:t>trīs gadi. Projektu uzraudzības periodu nepiemēro projektiem, kuri ietver šo noteikumu </a:t>
            </a:r>
            <a:r>
              <a:rPr lang="lv-LV" dirty="0">
                <a:solidFill>
                  <a:schemeClr val="accent6">
                    <a:lumMod val="75000"/>
                  </a:schemeClr>
                </a:solidFill>
                <a:hlinkClick r:id="rId2">
                  <a:extLst>
                    <a:ext uri="{A12FA001-AC4F-418D-AE19-62706E023703}">
                      <ahyp:hlinkClr xmlns:ahyp="http://schemas.microsoft.com/office/drawing/2018/hyperlinkcolor" val="tx"/>
                    </a:ext>
                  </a:extLst>
                </a:hlinkClick>
              </a:rPr>
              <a:t>35.5. apakšpunktā</a:t>
            </a:r>
            <a:r>
              <a:rPr lang="lv-LV" dirty="0">
                <a:solidFill>
                  <a:schemeClr val="accent6">
                    <a:lumMod val="75000"/>
                  </a:schemeClr>
                </a:solidFill>
              </a:rPr>
              <a:t> vai tikai </a:t>
            </a:r>
            <a:r>
              <a:rPr lang="lv-LV" dirty="0">
                <a:solidFill>
                  <a:schemeClr val="accent6">
                    <a:lumMod val="75000"/>
                  </a:schemeClr>
                </a:solidFill>
                <a:hlinkClick r:id="rId3">
                  <a:extLst>
                    <a:ext uri="{A12FA001-AC4F-418D-AE19-62706E023703}">
                      <ahyp:hlinkClr xmlns:ahyp="http://schemas.microsoft.com/office/drawing/2018/hyperlinkcolor" val="tx"/>
                    </a:ext>
                  </a:extLst>
                </a:hlinkClick>
              </a:rPr>
              <a:t>33.5.</a:t>
            </a:r>
            <a:r>
              <a:rPr lang="lv-LV" dirty="0">
                <a:solidFill>
                  <a:schemeClr val="accent6">
                    <a:lumMod val="75000"/>
                  </a:schemeClr>
                </a:solidFill>
              </a:rPr>
              <a:t> vai </a:t>
            </a:r>
            <a:r>
              <a:rPr lang="lv-LV" dirty="0">
                <a:solidFill>
                  <a:schemeClr val="accent6">
                    <a:lumMod val="75000"/>
                  </a:schemeClr>
                </a:solidFill>
                <a:hlinkClick r:id="rId4">
                  <a:extLst>
                    <a:ext uri="{A12FA001-AC4F-418D-AE19-62706E023703}">
                      <ahyp:hlinkClr xmlns:ahyp="http://schemas.microsoft.com/office/drawing/2018/hyperlinkcolor" val="tx"/>
                    </a:ext>
                  </a:extLst>
                </a:hlinkClick>
              </a:rPr>
              <a:t>33.7. apakšpunktā</a:t>
            </a:r>
            <a:r>
              <a:rPr lang="lv-LV" dirty="0">
                <a:solidFill>
                  <a:schemeClr val="accent6">
                    <a:lumMod val="75000"/>
                  </a:schemeClr>
                </a:solidFill>
              </a:rPr>
              <a:t> minētās izmaksas vai par kuriem saņem šo noteikumu </a:t>
            </a:r>
            <a:r>
              <a:rPr lang="lv-LV" dirty="0">
                <a:solidFill>
                  <a:schemeClr val="accent6">
                    <a:lumMod val="75000"/>
                  </a:schemeClr>
                </a:solidFill>
                <a:hlinkClick r:id="rId5">
                  <a:extLst>
                    <a:ext uri="{A12FA001-AC4F-418D-AE19-62706E023703}">
                      <ahyp:hlinkClr xmlns:ahyp="http://schemas.microsoft.com/office/drawing/2018/hyperlinkcolor" val="tx"/>
                    </a:ext>
                  </a:extLst>
                </a:hlinkClick>
              </a:rPr>
              <a:t>27. punktā</a:t>
            </a:r>
            <a:r>
              <a:rPr lang="lv-LV" dirty="0">
                <a:solidFill>
                  <a:schemeClr val="accent6">
                    <a:lumMod val="75000"/>
                  </a:schemeClr>
                </a:solidFill>
              </a:rPr>
              <a:t> minēto fiksētas summas maksājumu "Jauniešu iniciatīvas". Projektiem, kuri saistīti tikai ar darbinieku produktivitātes kāpināšanu un uz kuriem attiecas šo noteikumu </a:t>
            </a:r>
            <a:r>
              <a:rPr lang="lv-LV" dirty="0">
                <a:solidFill>
                  <a:schemeClr val="accent6">
                    <a:lumMod val="75000"/>
                  </a:schemeClr>
                </a:solidFill>
                <a:hlinkClick r:id="rId6">
                  <a:extLst>
                    <a:ext uri="{A12FA001-AC4F-418D-AE19-62706E023703}">
                      <ahyp:hlinkClr xmlns:ahyp="http://schemas.microsoft.com/office/drawing/2018/hyperlinkcolor" val="tx"/>
                    </a:ext>
                  </a:extLst>
                </a:hlinkClick>
              </a:rPr>
              <a:t>16.5. apakšpunktā</a:t>
            </a:r>
            <a:r>
              <a:rPr lang="lv-LV" dirty="0">
                <a:solidFill>
                  <a:schemeClr val="accent6">
                    <a:lumMod val="75000"/>
                  </a:schemeClr>
                </a:solidFill>
              </a:rPr>
              <a:t> minētā prasība, uzraudzības periods ir 18 mēneši pēc pēdējā maksājuma pieprasījuma iesniegšanas Lauku atbalsta dienestā</a:t>
            </a:r>
            <a:r>
              <a:rPr lang="lv-LV" dirty="0"/>
              <a:t>.</a:t>
            </a:r>
          </a:p>
        </p:txBody>
      </p:sp>
      <p:sp>
        <p:nvSpPr>
          <p:cNvPr id="6" name="TextBox 5">
            <a:extLst>
              <a:ext uri="{FF2B5EF4-FFF2-40B4-BE49-F238E27FC236}">
                <a16:creationId xmlns:a16="http://schemas.microsoft.com/office/drawing/2014/main" id="{FF813425-A9F5-1E06-3465-51B12E01ABD8}"/>
              </a:ext>
            </a:extLst>
          </p:cNvPr>
          <p:cNvSpPr txBox="1"/>
          <p:nvPr/>
        </p:nvSpPr>
        <p:spPr>
          <a:xfrm>
            <a:off x="551543" y="1398236"/>
            <a:ext cx="5468257"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4D9B2F8A-B79E-A050-0B0E-0A8E1BD83B4D}"/>
              </a:ext>
            </a:extLst>
          </p:cNvPr>
          <p:cNvSpPr txBox="1"/>
          <p:nvPr/>
        </p:nvSpPr>
        <p:spPr>
          <a:xfrm>
            <a:off x="6172200" y="1398236"/>
            <a:ext cx="5584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12935856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30FE7-989D-C1A5-6875-5FFE16BCA091}"/>
              </a:ext>
            </a:extLst>
          </p:cNvPr>
          <p:cNvSpPr>
            <a:spLocks noGrp="1"/>
          </p:cNvSpPr>
          <p:nvPr>
            <p:ph type="title"/>
          </p:nvPr>
        </p:nvSpPr>
        <p:spPr>
          <a:xfrm>
            <a:off x="551543" y="365125"/>
            <a:ext cx="11205027" cy="1033111"/>
          </a:xfrm>
        </p:spPr>
        <p:txBody>
          <a:bodyPr>
            <a:normAutofit/>
          </a:bodyPr>
          <a:lstStyle/>
          <a:p>
            <a:pPr algn="ctr"/>
            <a:r>
              <a:rPr lang="lv-LV" sz="4000" dirty="0"/>
              <a:t>VIII. Projekta īstenošanas nosacījumi</a:t>
            </a:r>
          </a:p>
        </p:txBody>
      </p:sp>
      <p:sp>
        <p:nvSpPr>
          <p:cNvPr id="3" name="Content Placeholder 2">
            <a:extLst>
              <a:ext uri="{FF2B5EF4-FFF2-40B4-BE49-F238E27FC236}">
                <a16:creationId xmlns:a16="http://schemas.microsoft.com/office/drawing/2014/main" id="{1A84453E-1145-8740-21BA-15122F2292A2}"/>
              </a:ext>
            </a:extLst>
          </p:cNvPr>
          <p:cNvSpPr>
            <a:spLocks noGrp="1"/>
          </p:cNvSpPr>
          <p:nvPr>
            <p:ph sz="half" idx="1"/>
          </p:nvPr>
        </p:nvSpPr>
        <p:spPr>
          <a:xfrm>
            <a:off x="551543" y="1825625"/>
            <a:ext cx="5254171" cy="4351338"/>
          </a:xfrm>
        </p:spPr>
        <p:txBody>
          <a:bodyPr>
            <a:normAutofit fontScale="77500" lnSpcReduction="20000"/>
          </a:bodyPr>
          <a:lstStyle/>
          <a:p>
            <a:pPr marL="0" indent="0" algn="just">
              <a:buNone/>
            </a:pPr>
            <a:r>
              <a:rPr lang="lv-LV" dirty="0"/>
              <a:t>67. Ja projekta uzraudzības laikā sasniedzamie rādītāji netiek sasniegti, Lauku atbalsta dienests pieņem lēmumu par piešķirtā atbalsta atmaksu </a:t>
            </a:r>
            <a:r>
              <a:rPr lang="lv-LV" b="1" dirty="0"/>
              <a:t>proporcionāli nesasniegtajam apmēram </a:t>
            </a:r>
            <a:r>
              <a:rPr lang="lv-LV" dirty="0"/>
              <a:t>saskaņā ar normatīvajiem aktiem par valsts un Eiropas Savienības atbalsta piešķiršanas, administrēšanas un uzraudzības vispārējo kārtību lauku un zivsaimniecības attīstībai un normatīvajiem aktiem par kārtību, kādā administrē un uzrauga Eiropas Lauksaimniecības garantiju fondu un Eiropas Lauksaimniecības fondu lauku attīstībai, kā arī valsts un Eiropas Savienības atbalstu lauksaimniecībai un lauku attīstībai 2023.–2027. gada plānošanas periodā.</a:t>
            </a:r>
          </a:p>
        </p:txBody>
      </p:sp>
      <p:sp>
        <p:nvSpPr>
          <p:cNvPr id="4" name="Content Placeholder 3">
            <a:extLst>
              <a:ext uri="{FF2B5EF4-FFF2-40B4-BE49-F238E27FC236}">
                <a16:creationId xmlns:a16="http://schemas.microsoft.com/office/drawing/2014/main" id="{C28788C1-5FF1-99A5-CF93-39B14816AE9E}"/>
              </a:ext>
            </a:extLst>
          </p:cNvPr>
          <p:cNvSpPr>
            <a:spLocks noGrp="1"/>
          </p:cNvSpPr>
          <p:nvPr>
            <p:ph sz="half" idx="2"/>
          </p:nvPr>
        </p:nvSpPr>
        <p:spPr>
          <a:xfrm>
            <a:off x="6172199" y="1825625"/>
            <a:ext cx="5584371" cy="4351338"/>
          </a:xfrm>
        </p:spPr>
        <p:txBody>
          <a:bodyPr>
            <a:normAutofit fontScale="77500" lnSpcReduction="20000"/>
          </a:bodyPr>
          <a:lstStyle/>
          <a:p>
            <a:pPr marL="0" indent="0" algn="just">
              <a:buNone/>
            </a:pPr>
            <a:r>
              <a:rPr lang="lv-LV" dirty="0">
                <a:solidFill>
                  <a:schemeClr val="accent6">
                    <a:lumMod val="75000"/>
                  </a:schemeClr>
                </a:solidFill>
              </a:rPr>
              <a:t>67. Ja projekta uzraudzības laikā sasniedzamie rādītāji netiek sasniegti, Lauku atbalsta dienests pieņem lēmumu par piešķirtā atbalsta atmaksu saskaņā ar normatīvajiem aktiem par valsts un Eiropas Savienības atbalsta piešķiršanas, administrēšanas un uzraudzības vispārējo kārtību lauku un zivsaimniecības attīstībai un normatīvajiem aktiem par kārtību, kādā administrē un uzrauga Eiropas Lauksaimniecības garantiju fondu un Eiropas Lauksaimniecības fondu lauku attīstībai, kā arī valsts un Eiropas Savienības atbalstu lauksaimniecībai un lauku attīstībai 2023.–2027. gada plānošanas periodā.</a:t>
            </a:r>
          </a:p>
        </p:txBody>
      </p:sp>
      <p:sp>
        <p:nvSpPr>
          <p:cNvPr id="6" name="TextBox 5">
            <a:extLst>
              <a:ext uri="{FF2B5EF4-FFF2-40B4-BE49-F238E27FC236}">
                <a16:creationId xmlns:a16="http://schemas.microsoft.com/office/drawing/2014/main" id="{82C8FAE1-5758-E4AC-CB71-95138AC2C626}"/>
              </a:ext>
            </a:extLst>
          </p:cNvPr>
          <p:cNvSpPr txBox="1"/>
          <p:nvPr/>
        </p:nvSpPr>
        <p:spPr>
          <a:xfrm>
            <a:off x="551543" y="1398236"/>
            <a:ext cx="5254171"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C5A0F7B6-34B1-0C99-E158-3254867E5101}"/>
              </a:ext>
            </a:extLst>
          </p:cNvPr>
          <p:cNvSpPr txBox="1"/>
          <p:nvPr/>
        </p:nvSpPr>
        <p:spPr>
          <a:xfrm>
            <a:off x="6172200" y="1398236"/>
            <a:ext cx="5584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10894092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B6265-41A1-20C1-5548-038745321103}"/>
              </a:ext>
            </a:extLst>
          </p:cNvPr>
          <p:cNvSpPr>
            <a:spLocks noGrp="1"/>
          </p:cNvSpPr>
          <p:nvPr>
            <p:ph type="title"/>
          </p:nvPr>
        </p:nvSpPr>
        <p:spPr>
          <a:xfrm>
            <a:off x="838200" y="365125"/>
            <a:ext cx="10515600" cy="737961"/>
          </a:xfrm>
        </p:spPr>
        <p:txBody>
          <a:bodyPr>
            <a:normAutofit/>
          </a:bodyPr>
          <a:lstStyle/>
          <a:p>
            <a:pPr algn="ctr"/>
            <a:r>
              <a:rPr lang="lv-LV" sz="4000" dirty="0"/>
              <a:t>VIII. Projekta īstenošanas nosacījumi</a:t>
            </a:r>
          </a:p>
        </p:txBody>
      </p:sp>
      <p:sp>
        <p:nvSpPr>
          <p:cNvPr id="3" name="Content Placeholder 2">
            <a:extLst>
              <a:ext uri="{FF2B5EF4-FFF2-40B4-BE49-F238E27FC236}">
                <a16:creationId xmlns:a16="http://schemas.microsoft.com/office/drawing/2014/main" id="{8FE837E4-CAB0-E027-2F00-323324F8ACFE}"/>
              </a:ext>
            </a:extLst>
          </p:cNvPr>
          <p:cNvSpPr>
            <a:spLocks noGrp="1"/>
          </p:cNvSpPr>
          <p:nvPr>
            <p:ph sz="half" idx="1"/>
          </p:nvPr>
        </p:nvSpPr>
        <p:spPr>
          <a:xfrm>
            <a:off x="551544" y="1825625"/>
            <a:ext cx="3033486" cy="4351338"/>
          </a:xfrm>
        </p:spPr>
        <p:txBody>
          <a:bodyPr>
            <a:normAutofit/>
          </a:bodyPr>
          <a:lstStyle/>
          <a:p>
            <a:pPr marL="0" indent="0">
              <a:buNone/>
            </a:pPr>
            <a:r>
              <a:rPr lang="lv-LV" dirty="0"/>
              <a:t>N/a</a:t>
            </a:r>
          </a:p>
        </p:txBody>
      </p:sp>
      <p:sp>
        <p:nvSpPr>
          <p:cNvPr id="4" name="Content Placeholder 3">
            <a:extLst>
              <a:ext uri="{FF2B5EF4-FFF2-40B4-BE49-F238E27FC236}">
                <a16:creationId xmlns:a16="http://schemas.microsoft.com/office/drawing/2014/main" id="{B861D1EA-93B8-43D8-72F1-31CD1DA9B3DA}"/>
              </a:ext>
            </a:extLst>
          </p:cNvPr>
          <p:cNvSpPr>
            <a:spLocks noGrp="1"/>
          </p:cNvSpPr>
          <p:nvPr>
            <p:ph sz="half" idx="2"/>
          </p:nvPr>
        </p:nvSpPr>
        <p:spPr>
          <a:xfrm>
            <a:off x="3701144" y="1825625"/>
            <a:ext cx="7997370" cy="4351338"/>
          </a:xfrm>
        </p:spPr>
        <p:txBody>
          <a:bodyPr>
            <a:normAutofit/>
          </a:bodyPr>
          <a:lstStyle/>
          <a:p>
            <a:pPr marL="0" indent="0" algn="just">
              <a:buNone/>
            </a:pPr>
            <a:r>
              <a:rPr lang="lv-LV" dirty="0">
                <a:solidFill>
                  <a:schemeClr val="accent6">
                    <a:lumMod val="75000"/>
                  </a:schemeClr>
                </a:solidFill>
              </a:rPr>
              <a:t>69.</a:t>
            </a:r>
            <a:r>
              <a:rPr lang="lv-LV" baseline="30000" dirty="0">
                <a:solidFill>
                  <a:schemeClr val="accent6">
                    <a:lumMod val="75000"/>
                  </a:schemeClr>
                </a:solidFill>
              </a:rPr>
              <a:t>1</a:t>
            </a:r>
            <a:r>
              <a:rPr lang="lv-LV" dirty="0">
                <a:solidFill>
                  <a:schemeClr val="accent6">
                    <a:lumMod val="75000"/>
                  </a:schemeClr>
                </a:solidFill>
              </a:rPr>
              <a:t> Šo noteikumu </a:t>
            </a:r>
            <a:r>
              <a:rPr lang="lv-LV" dirty="0">
                <a:solidFill>
                  <a:schemeClr val="accent6">
                    <a:lumMod val="75000"/>
                  </a:schemeClr>
                </a:solidFill>
                <a:hlinkClick r:id="rId2">
                  <a:extLst>
                    <a:ext uri="{A12FA001-AC4F-418D-AE19-62706E023703}">
                      <ahyp:hlinkClr xmlns:ahyp="http://schemas.microsoft.com/office/drawing/2018/hyperlinkcolor" val="tx"/>
                    </a:ext>
                  </a:extLst>
                </a:hlinkClick>
              </a:rPr>
              <a:t>​9.</a:t>
            </a:r>
            <a:r>
              <a:rPr lang="lv-LV" baseline="30000" dirty="0">
                <a:solidFill>
                  <a:schemeClr val="accent6">
                    <a:lumMod val="75000"/>
                  </a:schemeClr>
                </a:solidFill>
                <a:hlinkClick r:id="rId2">
                  <a:extLst>
                    <a:ext uri="{A12FA001-AC4F-418D-AE19-62706E023703}">
                      <ahyp:hlinkClr xmlns:ahyp="http://schemas.microsoft.com/office/drawing/2018/hyperlinkcolor" val="tx"/>
                    </a:ext>
                  </a:extLst>
                </a:hlinkClick>
              </a:rPr>
              <a:t>1</a:t>
            </a:r>
            <a:r>
              <a:rPr lang="lv-LV" dirty="0">
                <a:solidFill>
                  <a:schemeClr val="accent6">
                    <a:lumMod val="75000"/>
                  </a:schemeClr>
                </a:solidFill>
                <a:hlinkClick r:id="rId2">
                  <a:extLst>
                    <a:ext uri="{A12FA001-AC4F-418D-AE19-62706E023703}">
                      <ahyp:hlinkClr xmlns:ahyp="http://schemas.microsoft.com/office/drawing/2018/hyperlinkcolor" val="tx"/>
                    </a:ext>
                  </a:extLst>
                </a:hlinkClick>
              </a:rPr>
              <a:t> punktā</a:t>
            </a:r>
            <a:r>
              <a:rPr lang="lv-LV" dirty="0">
                <a:solidFill>
                  <a:schemeClr val="accent6">
                    <a:lumMod val="75000"/>
                  </a:schemeClr>
                </a:solidFill>
              </a:rPr>
              <a:t> minētajiem projektiem šo noteikumu </a:t>
            </a:r>
            <a:r>
              <a:rPr lang="lv-LV" dirty="0">
                <a:solidFill>
                  <a:schemeClr val="accent6">
                    <a:lumMod val="75000"/>
                  </a:schemeClr>
                </a:solidFill>
                <a:hlinkClick r:id="rId3">
                  <a:extLst>
                    <a:ext uri="{A12FA001-AC4F-418D-AE19-62706E023703}">
                      <ahyp:hlinkClr xmlns:ahyp="http://schemas.microsoft.com/office/drawing/2018/hyperlinkcolor" val="tx"/>
                    </a:ext>
                  </a:extLst>
                </a:hlinkClick>
              </a:rPr>
              <a:t>​68. punktā</a:t>
            </a:r>
            <a:r>
              <a:rPr lang="lv-LV" dirty="0">
                <a:solidFill>
                  <a:schemeClr val="accent6">
                    <a:lumMod val="75000"/>
                  </a:schemeClr>
                </a:solidFill>
              </a:rPr>
              <a:t> minēto prasību uzskata par izpildītu, ja atbalsta saņēmējs ir iesniedzis pārskatu par atbilstošā projekta posmā īstenotajām darbībām un sasniegtajiem starprezultātiem (ja attiecināms) un tajā sniegtā informācija apliecina projekta īstenošanas uzsākšanu.</a:t>
            </a:r>
          </a:p>
        </p:txBody>
      </p:sp>
      <p:sp>
        <p:nvSpPr>
          <p:cNvPr id="6" name="TextBox 5">
            <a:extLst>
              <a:ext uri="{FF2B5EF4-FFF2-40B4-BE49-F238E27FC236}">
                <a16:creationId xmlns:a16="http://schemas.microsoft.com/office/drawing/2014/main" id="{022B8F3F-80E0-8319-149D-C86ECBC2F89B}"/>
              </a:ext>
            </a:extLst>
          </p:cNvPr>
          <p:cNvSpPr txBox="1"/>
          <p:nvPr/>
        </p:nvSpPr>
        <p:spPr>
          <a:xfrm>
            <a:off x="551544" y="1398236"/>
            <a:ext cx="3033486"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DFBA8547-322B-86F5-FD5A-12C34C443568}"/>
              </a:ext>
            </a:extLst>
          </p:cNvPr>
          <p:cNvSpPr txBox="1"/>
          <p:nvPr/>
        </p:nvSpPr>
        <p:spPr>
          <a:xfrm>
            <a:off x="3701144" y="1398236"/>
            <a:ext cx="8055428"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10652019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19EE6-D8B6-7956-F914-4A9B76636075}"/>
              </a:ext>
            </a:extLst>
          </p:cNvPr>
          <p:cNvSpPr>
            <a:spLocks noGrp="1"/>
          </p:cNvSpPr>
          <p:nvPr>
            <p:ph type="title"/>
          </p:nvPr>
        </p:nvSpPr>
        <p:spPr>
          <a:xfrm>
            <a:off x="551543" y="365125"/>
            <a:ext cx="11019971" cy="975054"/>
          </a:xfrm>
        </p:spPr>
        <p:txBody>
          <a:bodyPr>
            <a:normAutofit/>
          </a:bodyPr>
          <a:lstStyle/>
          <a:p>
            <a:pPr algn="ctr"/>
            <a:r>
              <a:rPr lang="lv-LV" sz="4000" dirty="0"/>
              <a:t>VIII. Projekta īstenošanas nosacījumi</a:t>
            </a:r>
          </a:p>
        </p:txBody>
      </p:sp>
      <p:sp>
        <p:nvSpPr>
          <p:cNvPr id="3" name="Content Placeholder 2">
            <a:extLst>
              <a:ext uri="{FF2B5EF4-FFF2-40B4-BE49-F238E27FC236}">
                <a16:creationId xmlns:a16="http://schemas.microsoft.com/office/drawing/2014/main" id="{E6F54A0D-7911-4F25-A3AA-1D6C8DA8E6CF}"/>
              </a:ext>
            </a:extLst>
          </p:cNvPr>
          <p:cNvSpPr>
            <a:spLocks noGrp="1"/>
          </p:cNvSpPr>
          <p:nvPr>
            <p:ph sz="half" idx="1"/>
          </p:nvPr>
        </p:nvSpPr>
        <p:spPr>
          <a:xfrm>
            <a:off x="221343" y="1825625"/>
            <a:ext cx="5874657" cy="4667250"/>
          </a:xfrm>
        </p:spPr>
        <p:txBody>
          <a:bodyPr>
            <a:noAutofit/>
          </a:bodyPr>
          <a:lstStyle/>
          <a:p>
            <a:pPr marL="0" indent="0" algn="just">
              <a:buNone/>
            </a:pPr>
            <a:r>
              <a:rPr lang="lv-LV" sz="1800" dirty="0"/>
              <a:t>72.1. Lauku atbalsta dienests mēneša laikā pēc lēmuma pieņemšanas par projekta iesnieguma apstiprināšanu pārskaita atbalsta saņēmējam </a:t>
            </a:r>
            <a:r>
              <a:rPr lang="lv-LV" sz="1800" dirty="0" err="1"/>
              <a:t>priekšfinansējumu</a:t>
            </a:r>
            <a:r>
              <a:rPr lang="lv-LV" sz="1800" dirty="0"/>
              <a:t> 80 procentu apmērā no projekta iesniegumā apstiprinātajām </a:t>
            </a:r>
            <a:r>
              <a:rPr lang="lv-LV" sz="1800" b="1" dirty="0"/>
              <a:t>attiecināmajām</a:t>
            </a:r>
            <a:r>
              <a:rPr lang="lv-LV" sz="1800" dirty="0"/>
              <a:t> izmaksām;</a:t>
            </a:r>
          </a:p>
          <a:p>
            <a:pPr marL="0" indent="0" algn="just">
              <a:buNone/>
            </a:pPr>
            <a:r>
              <a:rPr lang="lv-LV" sz="1800" dirty="0"/>
              <a:t>72.2. gala maksājumu 20 procentu apmērā atbalsta saņēmējs saņem pēc maksājuma pieprasījuma iesniegšanas Lauku atbalsta dienestā un visu projekta iesniegumā paredzēto darbību īstenošanas, kā arī rezultāta vai starprezultātu (ja attiecināms) sasniegšanas, apliecinot to ar pamatojošiem dokumentiem</a:t>
            </a:r>
            <a:r>
              <a:rPr lang="lv-LV" sz="1800" b="1" dirty="0"/>
              <a:t>, un – šo noteikumu 14. punktā minētajā gadījumā – pēc šo noteikumu 16.6. apakšpunktā minētā saimnieciskās darbības rādītāja izpildes, apliecinot to ar dokumentiem, kas apliecina ar projektu saistītas saimnieciskās darbības darījumus;</a:t>
            </a:r>
          </a:p>
        </p:txBody>
      </p:sp>
      <p:sp>
        <p:nvSpPr>
          <p:cNvPr id="4" name="Content Placeholder 3">
            <a:extLst>
              <a:ext uri="{FF2B5EF4-FFF2-40B4-BE49-F238E27FC236}">
                <a16:creationId xmlns:a16="http://schemas.microsoft.com/office/drawing/2014/main" id="{E5A5BB61-63F3-D9A4-EA3B-26F042E133AA}"/>
              </a:ext>
            </a:extLst>
          </p:cNvPr>
          <p:cNvSpPr>
            <a:spLocks noGrp="1"/>
          </p:cNvSpPr>
          <p:nvPr>
            <p:ph sz="half" idx="2"/>
          </p:nvPr>
        </p:nvSpPr>
        <p:spPr>
          <a:xfrm>
            <a:off x="6157686" y="1825625"/>
            <a:ext cx="5812971" cy="4850946"/>
          </a:xfrm>
        </p:spPr>
        <p:txBody>
          <a:bodyPr>
            <a:normAutofit fontScale="32500" lnSpcReduction="20000"/>
          </a:bodyPr>
          <a:lstStyle/>
          <a:p>
            <a:pPr marL="0" indent="0" algn="just">
              <a:buNone/>
            </a:pPr>
            <a:r>
              <a:rPr lang="lv-LV" sz="5500" dirty="0">
                <a:solidFill>
                  <a:schemeClr val="accent6">
                    <a:lumMod val="75000"/>
                  </a:schemeClr>
                </a:solidFill>
              </a:rPr>
              <a:t>72.1. Lauku atbalsta dienests mēneša laikā pēc lēmuma pieņemšanas par projekta iesnieguma apstiprināšanu pārskaita atbalsta saņēmējam </a:t>
            </a:r>
            <a:r>
              <a:rPr lang="lv-LV" sz="5500" dirty="0" err="1">
                <a:solidFill>
                  <a:schemeClr val="accent6">
                    <a:lumMod val="75000"/>
                  </a:schemeClr>
                </a:solidFill>
              </a:rPr>
              <a:t>priekšfinansējumu</a:t>
            </a:r>
            <a:r>
              <a:rPr lang="lv-LV" sz="5500" dirty="0">
                <a:solidFill>
                  <a:schemeClr val="accent6">
                    <a:lumMod val="75000"/>
                  </a:schemeClr>
                </a:solidFill>
              </a:rPr>
              <a:t> 80 procentu apmērā no projekta iesniegumā apstiprinātā </a:t>
            </a:r>
            <a:r>
              <a:rPr lang="lv-LV" sz="5500" b="1" dirty="0">
                <a:solidFill>
                  <a:schemeClr val="accent6">
                    <a:lumMod val="75000"/>
                  </a:schemeClr>
                </a:solidFill>
              </a:rPr>
              <a:t>publiskā </a:t>
            </a:r>
            <a:r>
              <a:rPr lang="lv-LV" sz="5500" dirty="0">
                <a:solidFill>
                  <a:schemeClr val="accent6">
                    <a:lumMod val="75000"/>
                  </a:schemeClr>
                </a:solidFill>
              </a:rPr>
              <a:t>finansējuma;</a:t>
            </a:r>
          </a:p>
          <a:p>
            <a:pPr marL="0" indent="0" algn="just">
              <a:buNone/>
            </a:pPr>
            <a:endParaRPr lang="lv-LV" sz="5500" dirty="0">
              <a:solidFill>
                <a:schemeClr val="accent6">
                  <a:lumMod val="75000"/>
                </a:schemeClr>
              </a:solidFill>
            </a:endParaRPr>
          </a:p>
          <a:p>
            <a:pPr marL="0" indent="0" algn="just">
              <a:buNone/>
            </a:pPr>
            <a:r>
              <a:rPr lang="lv-LV" sz="5500" dirty="0">
                <a:solidFill>
                  <a:schemeClr val="accent6">
                    <a:lumMod val="75000"/>
                  </a:schemeClr>
                </a:solidFill>
              </a:rPr>
              <a:t>72.2. gala maksājumu 20 procentu apmērā atbalsta saņēmējs saņem pēc maksājuma pieprasījuma iesniegšanas Lauku atbalsta dienestā un visu projekta iesniegumā paredzēto darbību īstenošanas, kā arī rezultāta vai starprezultātu (ja attiecināms</a:t>
            </a:r>
            <a:r>
              <a:rPr lang="lv-LV" sz="4500" dirty="0">
                <a:solidFill>
                  <a:schemeClr val="accent6">
                    <a:lumMod val="75000"/>
                  </a:schemeClr>
                </a:solidFill>
              </a:rPr>
              <a:t>) sasniegšanas, </a:t>
            </a:r>
            <a:r>
              <a:rPr lang="lv-LV" sz="5500" dirty="0">
                <a:solidFill>
                  <a:schemeClr val="accent6">
                    <a:lumMod val="75000"/>
                  </a:schemeClr>
                </a:solidFill>
              </a:rPr>
              <a:t>apliecinot to ar pamatojošiem dokumentiem;</a:t>
            </a:r>
          </a:p>
          <a:p>
            <a:pPr marL="0" indent="0" algn="just">
              <a:buNone/>
            </a:pPr>
            <a:endParaRPr lang="lv-LV" sz="4500" i="1" dirty="0">
              <a:solidFill>
                <a:schemeClr val="accent6">
                  <a:lumMod val="75000"/>
                </a:schemeClr>
              </a:solidFill>
            </a:endParaRPr>
          </a:p>
          <a:p>
            <a:pPr marL="0" indent="0" algn="just">
              <a:buNone/>
            </a:pPr>
            <a:r>
              <a:rPr lang="lv-LV" sz="5500" i="1" dirty="0">
                <a:solidFill>
                  <a:srgbClr val="FF0000"/>
                </a:solidFill>
                <a:latin typeface="Times New Roman" panose="02020603050405020304" pitchFamily="18" charset="0"/>
                <a:cs typeface="Times New Roman" panose="02020603050405020304" pitchFamily="18" charset="0"/>
              </a:rPr>
              <a:t>Tehniski precizēta kārtība par fiksētas summas maksājumiem ar budžeta projekta aprēķina metodi "Lauku biļete" un fiksētas summas maksājumiem "Jauniešu iniciatīvas", attiecināmās izmaksas aizstājot ar publisko finansējumu, jo projektam tiek piemērota atbalsta intensitāte un </a:t>
            </a:r>
            <a:r>
              <a:rPr lang="lv-LV" sz="5500" i="1" dirty="0" err="1">
                <a:solidFill>
                  <a:srgbClr val="FF0000"/>
                </a:solidFill>
                <a:latin typeface="Times New Roman" panose="02020603050405020304" pitchFamily="18" charset="0"/>
                <a:cs typeface="Times New Roman" panose="02020603050405020304" pitchFamily="18" charset="0"/>
              </a:rPr>
              <a:t>priekšfinansējumu</a:t>
            </a:r>
            <a:r>
              <a:rPr lang="lv-LV" sz="5500" i="1" dirty="0">
                <a:solidFill>
                  <a:srgbClr val="FF0000"/>
                </a:solidFill>
                <a:latin typeface="Times New Roman" panose="02020603050405020304" pitchFamily="18" charset="0"/>
                <a:cs typeface="Times New Roman" panose="02020603050405020304" pitchFamily="18" charset="0"/>
              </a:rPr>
              <a:t> aprēķina no publiskā finansējuma daļas!</a:t>
            </a:r>
            <a:br>
              <a:rPr lang="lv-LV" sz="5500" i="1" dirty="0">
                <a:solidFill>
                  <a:srgbClr val="FF0000"/>
                </a:solidFill>
                <a:latin typeface="Times New Roman" panose="02020603050405020304" pitchFamily="18" charset="0"/>
                <a:cs typeface="Times New Roman" panose="02020603050405020304" pitchFamily="18" charset="0"/>
              </a:rPr>
            </a:br>
            <a:br>
              <a:rPr lang="lv-LV" sz="5500" dirty="0"/>
            </a:br>
            <a:endParaRPr lang="lv-LV" sz="5500" dirty="0">
              <a:solidFill>
                <a:srgbClr val="00B050"/>
              </a:solidFill>
            </a:endParaRPr>
          </a:p>
          <a:p>
            <a:pPr marL="0" indent="0">
              <a:buNone/>
            </a:pPr>
            <a:endParaRPr lang="lv-LV" dirty="0"/>
          </a:p>
        </p:txBody>
      </p:sp>
      <p:sp>
        <p:nvSpPr>
          <p:cNvPr id="6" name="TextBox 5">
            <a:extLst>
              <a:ext uri="{FF2B5EF4-FFF2-40B4-BE49-F238E27FC236}">
                <a16:creationId xmlns:a16="http://schemas.microsoft.com/office/drawing/2014/main" id="{AA31CA05-71B6-27F5-AB08-8B197EB91819}"/>
              </a:ext>
            </a:extLst>
          </p:cNvPr>
          <p:cNvSpPr txBox="1"/>
          <p:nvPr/>
        </p:nvSpPr>
        <p:spPr>
          <a:xfrm>
            <a:off x="362857" y="1398236"/>
            <a:ext cx="5656943"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4EC3D731-C203-3F1D-F9B3-4847683F98A1}"/>
              </a:ext>
            </a:extLst>
          </p:cNvPr>
          <p:cNvSpPr txBox="1"/>
          <p:nvPr/>
        </p:nvSpPr>
        <p:spPr>
          <a:xfrm>
            <a:off x="6172200" y="1398236"/>
            <a:ext cx="5798457"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6879099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9F62F-3604-D7E5-9665-62D3612D90A3}"/>
              </a:ext>
            </a:extLst>
          </p:cNvPr>
          <p:cNvSpPr>
            <a:spLocks noGrp="1"/>
          </p:cNvSpPr>
          <p:nvPr>
            <p:ph type="title"/>
          </p:nvPr>
        </p:nvSpPr>
        <p:spPr>
          <a:xfrm>
            <a:off x="551543" y="365126"/>
            <a:ext cx="11088913" cy="708932"/>
          </a:xfrm>
        </p:spPr>
        <p:txBody>
          <a:bodyPr>
            <a:normAutofit/>
          </a:bodyPr>
          <a:lstStyle/>
          <a:p>
            <a:pPr algn="ctr"/>
            <a:r>
              <a:rPr lang="lv-LV" sz="4000" dirty="0"/>
              <a:t>VIII. Projekta īstenošanas nosacījumi</a:t>
            </a:r>
          </a:p>
        </p:txBody>
      </p:sp>
      <p:sp>
        <p:nvSpPr>
          <p:cNvPr id="3" name="Content Placeholder 2">
            <a:extLst>
              <a:ext uri="{FF2B5EF4-FFF2-40B4-BE49-F238E27FC236}">
                <a16:creationId xmlns:a16="http://schemas.microsoft.com/office/drawing/2014/main" id="{5106A69A-A04A-8256-103C-78F372065A6C}"/>
              </a:ext>
            </a:extLst>
          </p:cNvPr>
          <p:cNvSpPr>
            <a:spLocks noGrp="1"/>
          </p:cNvSpPr>
          <p:nvPr>
            <p:ph sz="half" idx="1"/>
          </p:nvPr>
        </p:nvSpPr>
        <p:spPr>
          <a:xfrm>
            <a:off x="551543" y="1825625"/>
            <a:ext cx="5254171" cy="4351338"/>
          </a:xfrm>
        </p:spPr>
        <p:txBody>
          <a:bodyPr>
            <a:normAutofit fontScale="77500" lnSpcReduction="20000"/>
          </a:bodyPr>
          <a:lstStyle/>
          <a:p>
            <a:pPr marL="0" indent="0" algn="just">
              <a:buNone/>
            </a:pPr>
            <a:r>
              <a:rPr lang="lv-LV" dirty="0"/>
              <a:t>72.3. ja sasniegtais rezultāts vai kāds no starprezultātiem neatbilst projektā apstiprinātajam rezultātam vai starprezultātam vai ir sasniegts daļēji </a:t>
            </a:r>
            <a:r>
              <a:rPr lang="lv-LV" b="1" dirty="0"/>
              <a:t>vai ja šo noteikumu 14. punktā minētajā gadījumā nav sasniegts šo noteikumu 16.6. apakšpunktā minētais saimnieciskās darbības rādītājs</a:t>
            </a:r>
            <a:r>
              <a:rPr lang="lv-LV" dirty="0"/>
              <a:t>, Lauku atbalsta dienests neapstiprina maksājuma pieprasījumā norādīto neatbilstošo projektā apstiprinātā rezultāta vai starprezultātu izdevumu summu un pieprasa atbalsta saņēmējam atmaksāt saņemto šo noteikumu 72.1. apakšpunktā minēto </a:t>
            </a:r>
            <a:r>
              <a:rPr lang="lv-LV" dirty="0" err="1"/>
              <a:t>priekšfinansējumu</a:t>
            </a:r>
            <a:r>
              <a:rPr lang="lv-LV" dirty="0"/>
              <a:t> par neatbilstošo izdevumu daļu.</a:t>
            </a:r>
          </a:p>
        </p:txBody>
      </p:sp>
      <p:sp>
        <p:nvSpPr>
          <p:cNvPr id="4" name="Content Placeholder 3">
            <a:extLst>
              <a:ext uri="{FF2B5EF4-FFF2-40B4-BE49-F238E27FC236}">
                <a16:creationId xmlns:a16="http://schemas.microsoft.com/office/drawing/2014/main" id="{8BC73F37-C884-C077-1B5D-C5F4453C8CFE}"/>
              </a:ext>
            </a:extLst>
          </p:cNvPr>
          <p:cNvSpPr>
            <a:spLocks noGrp="1"/>
          </p:cNvSpPr>
          <p:nvPr>
            <p:ph sz="half" idx="2"/>
          </p:nvPr>
        </p:nvSpPr>
        <p:spPr>
          <a:xfrm>
            <a:off x="6172200" y="1825625"/>
            <a:ext cx="5584370" cy="4351338"/>
          </a:xfrm>
        </p:spPr>
        <p:txBody>
          <a:bodyPr>
            <a:normAutofit fontScale="77500" lnSpcReduction="20000"/>
          </a:bodyPr>
          <a:lstStyle/>
          <a:p>
            <a:pPr marL="0" indent="0" algn="just">
              <a:buNone/>
            </a:pPr>
            <a:r>
              <a:rPr lang="lv-LV" dirty="0">
                <a:solidFill>
                  <a:schemeClr val="accent6">
                    <a:lumMod val="75000"/>
                  </a:schemeClr>
                </a:solidFill>
              </a:rPr>
              <a:t>72.3. ja sasniegtais rezultāts vai kāds no starprezultātiem neatbilst projektā apstiprinātajam rezultātam vai starprezultātam vai ir sasniegts daļēji, Lauku atbalsta dienests neapstiprina maksājuma pieprasījumā norādīto neatbilstošo projektā apstiprinātā rezultāta vai starprezultātu izdevumu summu un pieprasa atbalsta saņēmējam atmaksāt saņemto šo noteikumu </a:t>
            </a:r>
            <a:r>
              <a:rPr lang="lv-LV" dirty="0">
                <a:solidFill>
                  <a:schemeClr val="accent6">
                    <a:lumMod val="75000"/>
                  </a:schemeClr>
                </a:solidFill>
                <a:hlinkClick r:id="rId2">
                  <a:extLst>
                    <a:ext uri="{A12FA001-AC4F-418D-AE19-62706E023703}">
                      <ahyp:hlinkClr xmlns:ahyp="http://schemas.microsoft.com/office/drawing/2018/hyperlinkcolor" val="tx"/>
                    </a:ext>
                  </a:extLst>
                </a:hlinkClick>
              </a:rPr>
              <a:t>72.1. apakšpunktā</a:t>
            </a:r>
            <a:r>
              <a:rPr lang="lv-LV" dirty="0">
                <a:solidFill>
                  <a:schemeClr val="accent6">
                    <a:lumMod val="75000"/>
                  </a:schemeClr>
                </a:solidFill>
              </a:rPr>
              <a:t> minēto </a:t>
            </a:r>
            <a:r>
              <a:rPr lang="lv-LV" dirty="0" err="1">
                <a:solidFill>
                  <a:schemeClr val="accent6">
                    <a:lumMod val="75000"/>
                  </a:schemeClr>
                </a:solidFill>
              </a:rPr>
              <a:t>priekšfinansējumu</a:t>
            </a:r>
            <a:r>
              <a:rPr lang="lv-LV" dirty="0">
                <a:solidFill>
                  <a:schemeClr val="accent6">
                    <a:lumMod val="75000"/>
                  </a:schemeClr>
                </a:solidFill>
              </a:rPr>
              <a:t> par neatbilstošo izdevumu daļu.</a:t>
            </a:r>
          </a:p>
        </p:txBody>
      </p:sp>
      <p:sp>
        <p:nvSpPr>
          <p:cNvPr id="6" name="TextBox 5">
            <a:extLst>
              <a:ext uri="{FF2B5EF4-FFF2-40B4-BE49-F238E27FC236}">
                <a16:creationId xmlns:a16="http://schemas.microsoft.com/office/drawing/2014/main" id="{38F86A90-D08D-A71B-00DD-7274DF0D7A40}"/>
              </a:ext>
            </a:extLst>
          </p:cNvPr>
          <p:cNvSpPr txBox="1"/>
          <p:nvPr/>
        </p:nvSpPr>
        <p:spPr>
          <a:xfrm>
            <a:off x="551543" y="1398236"/>
            <a:ext cx="5254171"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62E6078D-488A-76C0-43A6-73EACA1B2B1B}"/>
              </a:ext>
            </a:extLst>
          </p:cNvPr>
          <p:cNvSpPr txBox="1"/>
          <p:nvPr/>
        </p:nvSpPr>
        <p:spPr>
          <a:xfrm>
            <a:off x="6172200" y="1398236"/>
            <a:ext cx="5584371"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26752852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F2790-C827-1DB3-D6A4-E84F8B7F5D34}"/>
              </a:ext>
            </a:extLst>
          </p:cNvPr>
          <p:cNvSpPr>
            <a:spLocks noGrp="1"/>
          </p:cNvSpPr>
          <p:nvPr>
            <p:ph type="title"/>
          </p:nvPr>
        </p:nvSpPr>
        <p:spPr>
          <a:xfrm>
            <a:off x="551543" y="365125"/>
            <a:ext cx="10802257" cy="868589"/>
          </a:xfrm>
        </p:spPr>
        <p:txBody>
          <a:bodyPr>
            <a:normAutofit/>
          </a:bodyPr>
          <a:lstStyle/>
          <a:p>
            <a:pPr algn="ctr"/>
            <a:r>
              <a:rPr lang="lv-LV" sz="4000" dirty="0"/>
              <a:t>VIII. Projekta īstenošanas nosacījumi</a:t>
            </a:r>
          </a:p>
        </p:txBody>
      </p:sp>
      <p:sp>
        <p:nvSpPr>
          <p:cNvPr id="3" name="Content Placeholder 2">
            <a:extLst>
              <a:ext uri="{FF2B5EF4-FFF2-40B4-BE49-F238E27FC236}">
                <a16:creationId xmlns:a16="http://schemas.microsoft.com/office/drawing/2014/main" id="{9CFEA712-B2DD-C609-913C-C55FD5EA0C0F}"/>
              </a:ext>
            </a:extLst>
          </p:cNvPr>
          <p:cNvSpPr>
            <a:spLocks noGrp="1"/>
          </p:cNvSpPr>
          <p:nvPr>
            <p:ph sz="half" idx="1"/>
          </p:nvPr>
        </p:nvSpPr>
        <p:spPr>
          <a:xfrm>
            <a:off x="551543" y="1825625"/>
            <a:ext cx="3018970" cy="4351338"/>
          </a:xfrm>
        </p:spPr>
        <p:txBody>
          <a:bodyPr>
            <a:normAutofit fontScale="92500" lnSpcReduction="10000"/>
          </a:bodyPr>
          <a:lstStyle/>
          <a:p>
            <a:pPr marL="0" indent="0">
              <a:buNone/>
            </a:pPr>
            <a:endParaRPr lang="lv-LV" dirty="0"/>
          </a:p>
          <a:p>
            <a:pPr marL="0" indent="0">
              <a:buNone/>
            </a:pPr>
            <a:r>
              <a:rPr lang="lv-LV" dirty="0"/>
              <a:t>N/A</a:t>
            </a:r>
          </a:p>
        </p:txBody>
      </p:sp>
      <p:sp>
        <p:nvSpPr>
          <p:cNvPr id="4" name="Content Placeholder 3">
            <a:extLst>
              <a:ext uri="{FF2B5EF4-FFF2-40B4-BE49-F238E27FC236}">
                <a16:creationId xmlns:a16="http://schemas.microsoft.com/office/drawing/2014/main" id="{68B31626-19CC-96CB-4D84-2BB41DF03735}"/>
              </a:ext>
            </a:extLst>
          </p:cNvPr>
          <p:cNvSpPr>
            <a:spLocks noGrp="1"/>
          </p:cNvSpPr>
          <p:nvPr>
            <p:ph sz="half" idx="2"/>
          </p:nvPr>
        </p:nvSpPr>
        <p:spPr>
          <a:xfrm>
            <a:off x="3773714" y="1825625"/>
            <a:ext cx="7982856" cy="4351338"/>
          </a:xfrm>
        </p:spPr>
        <p:txBody>
          <a:bodyPr>
            <a:normAutofit fontScale="92500" lnSpcReduction="10000"/>
          </a:bodyPr>
          <a:lstStyle/>
          <a:p>
            <a:pPr marL="0" indent="0" algn="just">
              <a:buNone/>
            </a:pPr>
            <a:r>
              <a:rPr lang="lv-LV" dirty="0">
                <a:solidFill>
                  <a:schemeClr val="accent6">
                    <a:lumMod val="75000"/>
                  </a:schemeClr>
                </a:solidFill>
              </a:rPr>
              <a:t>73. Atbalsta saņēmējs pēdējo maksājumu saņem pēc atbilstošas A vai B kategorijas piesārņojošas darbības atļaujas vai C kategorijas piesārņojošas darbības apliecinājuma iegūšanas, ja šī prasība attiecas uz konkrēto projektā īstenoto darbību saskaņā ar normatīvajiem aktiem par piesārņojošo darbību veikšanu.</a:t>
            </a:r>
          </a:p>
          <a:p>
            <a:pPr marL="0" indent="0" algn="just">
              <a:buNone/>
            </a:pPr>
            <a:r>
              <a:rPr lang="lv-LV" dirty="0">
                <a:solidFill>
                  <a:schemeClr val="accent6">
                    <a:lumMod val="75000"/>
                  </a:schemeClr>
                </a:solidFill>
              </a:rPr>
              <a:t>74. Atbalsta saņēmējs šo noteikumu </a:t>
            </a:r>
            <a:r>
              <a:rPr lang="lv-LV" dirty="0">
                <a:solidFill>
                  <a:srgbClr val="467886"/>
                </a:solidFill>
                <a:hlinkClick r:id="rId2">
                  <a:extLst>
                    <a:ext uri="{A12FA001-AC4F-418D-AE19-62706E023703}">
                      <ahyp:hlinkClr xmlns:ahyp="http://schemas.microsoft.com/office/drawing/2018/hyperlinkcolor" val="tx"/>
                    </a:ext>
                  </a:extLst>
                </a:hlinkClick>
              </a:rPr>
              <a:t>36.</a:t>
            </a:r>
            <a:r>
              <a:rPr lang="lv-LV" baseline="30000" dirty="0">
                <a:solidFill>
                  <a:srgbClr val="467886"/>
                </a:solidFill>
                <a:hlinkClick r:id="rId2">
                  <a:extLst>
                    <a:ext uri="{A12FA001-AC4F-418D-AE19-62706E023703}">
                      <ahyp:hlinkClr xmlns:ahyp="http://schemas.microsoft.com/office/drawing/2018/hyperlinkcolor" val="tx"/>
                    </a:ext>
                  </a:extLst>
                </a:hlinkClick>
              </a:rPr>
              <a:t>1</a:t>
            </a:r>
            <a:r>
              <a:rPr lang="lv-LV" dirty="0">
                <a:solidFill>
                  <a:schemeClr val="accent6">
                    <a:lumMod val="75000"/>
                  </a:schemeClr>
                </a:solidFill>
                <a:hlinkClick r:id="rId2">
                  <a:extLst>
                    <a:ext uri="{A12FA001-AC4F-418D-AE19-62706E023703}">
                      <ahyp:hlinkClr xmlns:ahyp="http://schemas.microsoft.com/office/drawing/2018/hyperlinkcolor" val="tx"/>
                    </a:ext>
                  </a:extLst>
                </a:hlinkClick>
              </a:rPr>
              <a:t> punktā</a:t>
            </a:r>
            <a:r>
              <a:rPr lang="lv-LV" dirty="0">
                <a:solidFill>
                  <a:schemeClr val="accent6">
                    <a:lumMod val="75000"/>
                  </a:schemeClr>
                </a:solidFill>
              </a:rPr>
              <a:t> minētajā gadījumā maksājuma pieprasījumam pievieno uzskaites veidlapu, kurā norādīts projektā nodarbinātā darbalaiks un paveiktais darbs, kas kvalificējams kā ieguldījums natūrā.</a:t>
            </a:r>
          </a:p>
          <a:p>
            <a:pPr marL="0" indent="0">
              <a:buNone/>
            </a:pPr>
            <a:endParaRPr lang="lv-LV" dirty="0"/>
          </a:p>
        </p:txBody>
      </p:sp>
      <p:sp>
        <p:nvSpPr>
          <p:cNvPr id="6" name="TextBox 5">
            <a:extLst>
              <a:ext uri="{FF2B5EF4-FFF2-40B4-BE49-F238E27FC236}">
                <a16:creationId xmlns:a16="http://schemas.microsoft.com/office/drawing/2014/main" id="{8ABFE6D8-C19A-E2A9-FB60-9DDA99553C26}"/>
              </a:ext>
            </a:extLst>
          </p:cNvPr>
          <p:cNvSpPr txBox="1"/>
          <p:nvPr/>
        </p:nvSpPr>
        <p:spPr>
          <a:xfrm>
            <a:off x="551544" y="1398236"/>
            <a:ext cx="3018970" cy="369332"/>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r>
              <a:rPr lang="lv-LV" dirty="0"/>
              <a:t>Pirms 05.08.2026. </a:t>
            </a:r>
          </a:p>
        </p:txBody>
      </p:sp>
      <p:sp>
        <p:nvSpPr>
          <p:cNvPr id="8" name="TextBox 7">
            <a:extLst>
              <a:ext uri="{FF2B5EF4-FFF2-40B4-BE49-F238E27FC236}">
                <a16:creationId xmlns:a16="http://schemas.microsoft.com/office/drawing/2014/main" id="{D53C9B1E-0F5C-F376-2256-86D375CF895B}"/>
              </a:ext>
            </a:extLst>
          </p:cNvPr>
          <p:cNvSpPr txBox="1"/>
          <p:nvPr/>
        </p:nvSpPr>
        <p:spPr>
          <a:xfrm>
            <a:off x="3773714" y="1398236"/>
            <a:ext cx="7982857" cy="369332"/>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lv-LV" dirty="0"/>
              <a:t>Pēc 05.08.2026. </a:t>
            </a:r>
          </a:p>
        </p:txBody>
      </p:sp>
    </p:spTree>
    <p:extLst>
      <p:ext uri="{BB962C8B-B14F-4D97-AF65-F5344CB8AC3E}">
        <p14:creationId xmlns:p14="http://schemas.microsoft.com/office/powerpoint/2010/main" val="24320023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F41F-265D-06FD-E37B-4652C906CDAF}"/>
              </a:ext>
            </a:extLst>
          </p:cNvPr>
          <p:cNvSpPr>
            <a:spLocks noGrp="1"/>
          </p:cNvSpPr>
          <p:nvPr>
            <p:ph type="ctrTitle"/>
          </p:nvPr>
        </p:nvSpPr>
        <p:spPr>
          <a:xfrm>
            <a:off x="1524000" y="1122363"/>
            <a:ext cx="9144000" cy="1083808"/>
          </a:xfrm>
        </p:spPr>
        <p:txBody>
          <a:bodyPr>
            <a:normAutofit fontScale="90000"/>
          </a:bodyPr>
          <a:lstStyle/>
          <a:p>
            <a:r>
              <a:rPr lang="lv-LV" b="1" dirty="0"/>
              <a:t>Biedrības kontaktinformācija</a:t>
            </a:r>
            <a:endParaRPr lang="lv-LV" dirty="0"/>
          </a:p>
        </p:txBody>
      </p:sp>
      <p:sp>
        <p:nvSpPr>
          <p:cNvPr id="3" name="Subtitle 2">
            <a:extLst>
              <a:ext uri="{FF2B5EF4-FFF2-40B4-BE49-F238E27FC236}">
                <a16:creationId xmlns:a16="http://schemas.microsoft.com/office/drawing/2014/main" id="{03CB1BAD-1E12-641E-43D4-002F2B51BCF7}"/>
              </a:ext>
            </a:extLst>
          </p:cNvPr>
          <p:cNvSpPr>
            <a:spLocks noGrp="1"/>
          </p:cNvSpPr>
          <p:nvPr>
            <p:ph type="subTitle" idx="1"/>
          </p:nvPr>
        </p:nvSpPr>
        <p:spPr>
          <a:xfrm>
            <a:off x="1524000" y="2017486"/>
            <a:ext cx="9144000" cy="3240314"/>
          </a:xfrm>
        </p:spPr>
        <p:txBody>
          <a:bodyPr>
            <a:normAutofit fontScale="70000" lnSpcReduction="20000"/>
          </a:bodyPr>
          <a:lstStyle/>
          <a:p>
            <a:pPr lvl="0"/>
            <a:endParaRPr lang="lv-LV" dirty="0">
              <a:solidFill>
                <a:prstClr val="black"/>
              </a:solidFill>
            </a:endParaRPr>
          </a:p>
          <a:p>
            <a:pPr lvl="0"/>
            <a:r>
              <a:rPr lang="nn-NO" dirty="0">
                <a:solidFill>
                  <a:prstClr val="black"/>
                </a:solidFill>
              </a:rPr>
              <a:t>E</a:t>
            </a:r>
            <a:r>
              <a:rPr lang="lv-LV" dirty="0">
                <a:solidFill>
                  <a:prstClr val="black"/>
                </a:solidFill>
              </a:rPr>
              <a:t>-</a:t>
            </a:r>
            <a:r>
              <a:rPr lang="nn-NO" dirty="0">
                <a:solidFill>
                  <a:prstClr val="black"/>
                </a:solidFill>
              </a:rPr>
              <a:t>pasts: </a:t>
            </a:r>
            <a:r>
              <a:rPr lang="nn-NO" dirty="0">
                <a:solidFill>
                  <a:prstClr val="black"/>
                </a:solidFill>
                <a:hlinkClick r:id="rId2"/>
              </a:rPr>
              <a:t>partneriba@dobelespartneriba.lv</a:t>
            </a:r>
            <a:endParaRPr lang="nn-NO" dirty="0">
              <a:solidFill>
                <a:prstClr val="black"/>
              </a:solidFill>
            </a:endParaRPr>
          </a:p>
          <a:p>
            <a:pPr lvl="0"/>
            <a:r>
              <a:rPr lang="lv-LV" dirty="0">
                <a:solidFill>
                  <a:prstClr val="black"/>
                </a:solidFill>
              </a:rPr>
              <a:t>Adrese: </a:t>
            </a:r>
            <a:r>
              <a:rPr lang="nn-NO" dirty="0">
                <a:solidFill>
                  <a:prstClr val="black"/>
                </a:solidFill>
              </a:rPr>
              <a:t>Uzvaras iela 2,</a:t>
            </a:r>
            <a:r>
              <a:rPr lang="lv-LV" dirty="0">
                <a:solidFill>
                  <a:prstClr val="black"/>
                </a:solidFill>
              </a:rPr>
              <a:t> </a:t>
            </a:r>
            <a:r>
              <a:rPr lang="nn-NO" dirty="0">
                <a:solidFill>
                  <a:prstClr val="black"/>
                </a:solidFill>
              </a:rPr>
              <a:t>Dobele</a:t>
            </a:r>
            <a:r>
              <a:rPr lang="lv-LV" dirty="0">
                <a:solidFill>
                  <a:prstClr val="black"/>
                </a:solidFill>
              </a:rPr>
              <a:t> </a:t>
            </a:r>
            <a:r>
              <a:rPr lang="nn-NO" dirty="0">
                <a:solidFill>
                  <a:prstClr val="black"/>
                </a:solidFill>
              </a:rPr>
              <a:t>LV-3701</a:t>
            </a:r>
          </a:p>
          <a:p>
            <a:pPr lvl="0"/>
            <a:r>
              <a:rPr lang="lv-LV" dirty="0">
                <a:solidFill>
                  <a:prstClr val="black"/>
                </a:solidFill>
              </a:rPr>
              <a:t>      </a:t>
            </a:r>
            <a:r>
              <a:rPr lang="nn-NO" dirty="0">
                <a:solidFill>
                  <a:prstClr val="black"/>
                </a:solidFill>
              </a:rPr>
              <a:t>Aija Šenbrūna 29812300, </a:t>
            </a:r>
            <a:r>
              <a:rPr lang="nn-NO" dirty="0">
                <a:solidFill>
                  <a:prstClr val="black"/>
                </a:solidFill>
                <a:hlinkClick r:id="rId3"/>
              </a:rPr>
              <a:t>aija.senbruna@gmail.com</a:t>
            </a:r>
            <a:endParaRPr lang="lv-LV" dirty="0">
              <a:solidFill>
                <a:prstClr val="black"/>
              </a:solidFill>
            </a:endParaRPr>
          </a:p>
          <a:p>
            <a:pPr lvl="0"/>
            <a:r>
              <a:rPr lang="nn-NO" dirty="0">
                <a:solidFill>
                  <a:prstClr val="black"/>
                </a:solidFill>
              </a:rPr>
              <a:t>Dace Vilmane 29187113, </a:t>
            </a:r>
            <a:r>
              <a:rPr lang="nn-NO" dirty="0">
                <a:solidFill>
                  <a:prstClr val="black"/>
                </a:solidFill>
                <a:hlinkClick r:id="rId4"/>
              </a:rPr>
              <a:t>dace.vilmane@inbox.lv</a:t>
            </a:r>
            <a:br>
              <a:rPr lang="nn-NO" dirty="0">
                <a:solidFill>
                  <a:prstClr val="black"/>
                </a:solidFill>
              </a:rPr>
            </a:br>
            <a:r>
              <a:rPr lang="lv-LV" dirty="0">
                <a:solidFill>
                  <a:prstClr val="black"/>
                </a:solidFill>
              </a:rPr>
              <a:t>  </a:t>
            </a:r>
            <a:r>
              <a:rPr lang="nn-NO" dirty="0">
                <a:solidFill>
                  <a:prstClr val="black"/>
                </a:solidFill>
              </a:rPr>
              <a:t>Ineta Vintere, 22026755, </a:t>
            </a:r>
            <a:r>
              <a:rPr lang="lv-LV" dirty="0">
                <a:solidFill>
                  <a:prstClr val="black"/>
                </a:solidFill>
                <a:hlinkClick r:id="rId2"/>
              </a:rPr>
              <a:t>partneriba@dobelespartneriba.lv</a:t>
            </a:r>
            <a:r>
              <a:rPr lang="lv-LV" dirty="0">
                <a:solidFill>
                  <a:prstClr val="black"/>
                </a:solidFill>
              </a:rPr>
              <a:t>     </a:t>
            </a:r>
            <a:endParaRPr lang="nn-NO" dirty="0">
              <a:solidFill>
                <a:prstClr val="black"/>
              </a:solidFill>
            </a:endParaRPr>
          </a:p>
          <a:p>
            <a:pPr lvl="0"/>
            <a:endParaRPr lang="lv-LV" dirty="0">
              <a:solidFill>
                <a:prstClr val="black"/>
              </a:solidFill>
            </a:endParaRPr>
          </a:p>
          <a:p>
            <a:endParaRPr lang="lv-LV" b="1" dirty="0"/>
          </a:p>
          <a:p>
            <a:endParaRPr lang="lv-LV" dirty="0"/>
          </a:p>
          <a:p>
            <a:endParaRPr lang="lv-LV" sz="2000" dirty="0"/>
          </a:p>
          <a:p>
            <a:r>
              <a:rPr lang="lv-LV" sz="2000" dirty="0"/>
              <a:t>Atbalsta Zemkopības ministrija un Lauku atbalsta dienests</a:t>
            </a:r>
            <a:endParaRPr lang="lv-LV" sz="2000" b="1" dirty="0"/>
          </a:p>
          <a:p>
            <a:endParaRPr lang="lv-LV" dirty="0"/>
          </a:p>
        </p:txBody>
      </p:sp>
      <p:pic>
        <p:nvPicPr>
          <p:cNvPr id="5" name="Picture 4">
            <a:extLst>
              <a:ext uri="{FF2B5EF4-FFF2-40B4-BE49-F238E27FC236}">
                <a16:creationId xmlns:a16="http://schemas.microsoft.com/office/drawing/2014/main" id="{6FC0546B-89D6-C55D-B90F-AA273BB3E4B3}"/>
              </a:ext>
            </a:extLst>
          </p:cNvPr>
          <p:cNvPicPr>
            <a:picLocks noChangeAspect="1"/>
          </p:cNvPicPr>
          <p:nvPr/>
        </p:nvPicPr>
        <p:blipFill>
          <a:blip r:embed="rId5"/>
          <a:stretch>
            <a:fillRect/>
          </a:stretch>
        </p:blipFill>
        <p:spPr>
          <a:xfrm>
            <a:off x="4588343" y="3932440"/>
            <a:ext cx="4669941" cy="719390"/>
          </a:xfrm>
          <a:prstGeom prst="rect">
            <a:avLst/>
          </a:prstGeom>
        </p:spPr>
      </p:pic>
      <p:pic>
        <p:nvPicPr>
          <p:cNvPr id="7" name="Picture 5">
            <a:extLst>
              <a:ext uri="{FF2B5EF4-FFF2-40B4-BE49-F238E27FC236}">
                <a16:creationId xmlns:a16="http://schemas.microsoft.com/office/drawing/2014/main" id="{2F7FEE7D-74FF-76E9-5CDB-520FFA6D09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91374" y="3932440"/>
            <a:ext cx="1351582" cy="71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173063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795</TotalTime>
  <Words>4751</Words>
  <Application>Microsoft Office PowerPoint</Application>
  <PresentationFormat>Widescreen</PresentationFormat>
  <Paragraphs>240</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Aptos</vt:lpstr>
      <vt:lpstr>Aptos Display</vt:lpstr>
      <vt:lpstr>Arial</vt:lpstr>
      <vt:lpstr>Times New Roman</vt:lpstr>
      <vt:lpstr>Office Theme</vt:lpstr>
      <vt:lpstr>Grozījumi MK noteikumos Nr. 580  Valsts un Eiropas Savienības atbalsta piešķiršanas kārtība Eiropas Lauksaimniecības fonda lauku attīstībai intervencē "Darbību īstenošana saskaņā ar sabiedrības virzītas vietējās attīstības stratēģiju, tostarp sadarbības aktivitātes un to sagatavošana"</vt:lpstr>
      <vt:lpstr> I. «Vispārīgie jautājumi» </vt:lpstr>
      <vt:lpstr>I. «Vispārīgie jautājumi»</vt:lpstr>
      <vt:lpstr>II. Atbalsta saņemšanas nosacījumi aktivitātē     «Vietējās ekonomikas stiprināšanas iniciatīvas»</vt:lpstr>
      <vt:lpstr>II. Atbalsta saņemšanas nosacījumi aktivitātē      «Vietējās ekonomikas stiprināšanas iniciatīvas»</vt:lpstr>
      <vt:lpstr>II. Atbalsta saņemšanas nosacījumi aktivitātē  «Vietējās ekonomikas stiprināšanas iniciatīvas»</vt:lpstr>
      <vt:lpstr>II. Atbalsta saņemšanas nosacījumi aktivitātē       «Vietējās ekonomikas stiprināšanas iniciatīvas»</vt:lpstr>
      <vt:lpstr>III. Atbalsta saņemšanas nosacījumi aktivitātē «Kopienu spēcinošas un vietas attīstību sekmējošas iniciatīvas»</vt:lpstr>
      <vt:lpstr>V.  Attiecināmās un neattiecināmās izmaksas</vt:lpstr>
      <vt:lpstr>V. Attiecināmās un neattiecināmās izmaksas </vt:lpstr>
      <vt:lpstr>V. Attiecināmās un neattiecināmās izmaksas </vt:lpstr>
      <vt:lpstr>V. Attiecināmās un neattiecināmās izmaksas </vt:lpstr>
      <vt:lpstr>V. Attiecināmās un neattiecināmās izmaksas </vt:lpstr>
      <vt:lpstr>V. Attiecināmās un neattiecināmās izmaksas </vt:lpstr>
      <vt:lpstr>VI. Pieteikšanās kārtība un iesniedzamie dokumenti</vt:lpstr>
      <vt:lpstr>VI. Pieteikšanās kārtība un iesniedzamie dokumenti</vt:lpstr>
      <vt:lpstr>VI. Pieteikšanās kārtība un iesniedzamie dokumenti</vt:lpstr>
      <vt:lpstr>VI. Pieteikšanās kārtība un iesniedzamie dokumenti</vt:lpstr>
      <vt:lpstr>VI. Pieteikšanās kārtība un iesniedzamie dokumenti</vt:lpstr>
      <vt:lpstr>VI. Pieteikšanās kārtība un iesniedzamie dokumenti</vt:lpstr>
      <vt:lpstr>VI. Pieteikšanās kārtība un iesniedzamie dokumenti</vt:lpstr>
      <vt:lpstr>VI. Pieteikšanās kārtība un iesniedzamie dokumenti</vt:lpstr>
      <vt:lpstr>VII. Projektu vērtēšana un lēmuma pieņemšana</vt:lpstr>
      <vt:lpstr>VIII. Projekta īstenošanas nosacījumi</vt:lpstr>
      <vt:lpstr>VIII. Projekta īstenošanas nosacījumi</vt:lpstr>
      <vt:lpstr>VIII. Projekta īstenošanas nosacījumi</vt:lpstr>
      <vt:lpstr>VIII. Projekta īstenošanas nosacījumi</vt:lpstr>
      <vt:lpstr>VIII. Projekta īstenošanas nosacījumi</vt:lpstr>
      <vt:lpstr>VIII. Projekta īstenošanas nosacījumi</vt:lpstr>
      <vt:lpstr>Biedrības kontaktinformācija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Ineta Vintere</dc:creator>
  <cp:lastModifiedBy>Ineta Vintere</cp:lastModifiedBy>
  <cp:revision>27</cp:revision>
  <dcterms:created xsi:type="dcterms:W3CDTF">2026-08-27T11:09:43Z</dcterms:created>
  <dcterms:modified xsi:type="dcterms:W3CDTF">2026-09-10T06:26:24Z</dcterms:modified>
</cp:coreProperties>
</file>